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1759" r:id="rId2"/>
    <p:sldId id="3503" r:id="rId3"/>
    <p:sldId id="3504" r:id="rId4"/>
    <p:sldId id="1691" r:id="rId5"/>
    <p:sldId id="1830" r:id="rId6"/>
    <p:sldId id="3505" r:id="rId7"/>
    <p:sldId id="3388" r:id="rId8"/>
    <p:sldId id="3506" r:id="rId9"/>
    <p:sldId id="3507" r:id="rId10"/>
    <p:sldId id="3508" r:id="rId11"/>
    <p:sldId id="3378" r:id="rId12"/>
    <p:sldId id="3380" r:id="rId13"/>
    <p:sldId id="3510" r:id="rId14"/>
    <p:sldId id="3392" r:id="rId15"/>
    <p:sldId id="3515" r:id="rId16"/>
    <p:sldId id="3464" r:id="rId17"/>
    <p:sldId id="3511" r:id="rId18"/>
    <p:sldId id="361" r:id="rId19"/>
    <p:sldId id="3512" r:id="rId20"/>
    <p:sldId id="3513" r:id="rId21"/>
    <p:sldId id="3514"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Στυλ με θέμα 1 - Έμφαση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Σκούρο στυλ 2 - Έμφαση 5/Έμφαση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Μεσαίο στυλ 3 - Έμφαση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Μεσαίο στυλ 3 - Έμφαση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Σκούρο στυλ 1 - Έμφαση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6327"/>
  </p:normalViewPr>
  <p:slideViewPr>
    <p:cSldViewPr snapToGrid="0" snapToObjects="1">
      <p:cViewPr>
        <p:scale>
          <a:sx n="123" d="100"/>
          <a:sy n="123" d="100"/>
        </p:scale>
        <p:origin x="-126" y="-72"/>
      </p:cViewPr>
      <p:guideLst>
        <p:guide orient="horz" pos="2160"/>
        <p:guide pos="3840"/>
      </p:guideLst>
    </p:cSldViewPr>
  </p:slideViewPr>
  <p:notesTextViewPr>
    <p:cViewPr>
      <p:scale>
        <a:sx n="1" d="1"/>
        <a:sy n="1" d="1"/>
      </p:scale>
      <p:origin x="0" y="0"/>
    </p:cViewPr>
  </p:notesTextViewPr>
  <p:sorterViewPr>
    <p:cViewPr>
      <p:scale>
        <a:sx n="170" d="100"/>
        <a:sy n="170" d="100"/>
      </p:scale>
      <p:origin x="0" y="0"/>
    </p:cViewPr>
  </p:sorterViewPr>
  <p:notesViewPr>
    <p:cSldViewPr snapToGrid="0" snapToObjects="1">
      <p:cViewPr varScale="1">
        <p:scale>
          <a:sx n="96" d="100"/>
          <a:sy n="96" d="100"/>
        </p:scale>
        <p:origin x="248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665E-2"/>
          <c:y val="8.7136049767099419E-2"/>
          <c:w val="0.7724242008321357"/>
          <c:h val="0.85273993047423546"/>
        </c:manualLayout>
      </c:layout>
      <c:barChart>
        <c:barDir val="col"/>
        <c:grouping val="clustered"/>
        <c:varyColors val="0"/>
        <c:ser>
          <c:idx val="0"/>
          <c:order val="0"/>
          <c:tx>
            <c:strRef>
              <c:f>Φύλλο1!$B$1</c:f>
              <c:strCache>
                <c:ptCount val="1"/>
                <c:pt idx="0">
                  <c:v>Εξ 1, Α </c:v>
                </c:pt>
              </c:strCache>
            </c:strRef>
          </c:tx>
          <c:spPr>
            <a:solidFill>
              <a:schemeClr val="accent1">
                <a:alpha val="75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Φύλλο1!$B$2</c:f>
              <c:numCache>
                <c:formatCode>#,##0</c:formatCode>
                <c:ptCount val="1"/>
                <c:pt idx="0">
                  <c:v>8102</c:v>
                </c:pt>
              </c:numCache>
            </c:numRef>
          </c:val>
          <c:extLst xmlns:c16r2="http://schemas.microsoft.com/office/drawing/2015/06/chart">
            <c:ext xmlns:c16="http://schemas.microsoft.com/office/drawing/2014/chart" uri="{C3380CC4-5D6E-409C-BE32-E72D297353CC}">
              <c16:uniqueId val="{00000000-4F4C-1C4B-8433-30E4560978E6}"/>
            </c:ext>
          </c:extLst>
        </c:ser>
        <c:ser>
          <c:idx val="1"/>
          <c:order val="1"/>
          <c:tx>
            <c:strRef>
              <c:f>Φύλλο1!$C$1</c:f>
              <c:strCache>
                <c:ptCount val="1"/>
                <c:pt idx="0">
                  <c:v>Εξ 1, Β</c:v>
                </c:pt>
              </c:strCache>
            </c:strRef>
          </c:tx>
          <c:spPr>
            <a:solidFill>
              <a:schemeClr val="accent2">
                <a:alpha val="75000"/>
              </a:schemeClr>
            </a:solidFill>
            <a:ln>
              <a:noFill/>
            </a:ln>
            <a:effectLst>
              <a:softEdge rad="0"/>
            </a:effectLst>
          </c:spPr>
          <c:invertIfNegative val="0"/>
          <c:dLbls>
            <c:dLbl>
              <c:idx val="0"/>
              <c:layout>
                <c:manualLayout>
                  <c:x val="-4.272365666058443E-3"/>
                  <c:y val="9.7201366023606899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522-A740-AB2D-88B11C9C76B8}"/>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Φύλλο1!$C$2</c:f>
              <c:numCache>
                <c:formatCode>#,##0</c:formatCode>
                <c:ptCount val="1"/>
                <c:pt idx="0">
                  <c:v>36971</c:v>
                </c:pt>
              </c:numCache>
            </c:numRef>
          </c:val>
          <c:extLst xmlns:c16r2="http://schemas.microsoft.com/office/drawing/2015/06/chart">
            <c:ext xmlns:c16="http://schemas.microsoft.com/office/drawing/2014/chart" uri="{C3380CC4-5D6E-409C-BE32-E72D297353CC}">
              <c16:uniqueId val="{00000001-4F4C-1C4B-8433-30E4560978E6}"/>
            </c:ext>
          </c:extLst>
        </c:ser>
        <c:ser>
          <c:idx val="2"/>
          <c:order val="2"/>
          <c:tx>
            <c:strRef>
              <c:f>Φύλλο1!$D$1</c:f>
              <c:strCache>
                <c:ptCount val="1"/>
                <c:pt idx="0">
                  <c:v>Εξ 2, Α</c:v>
                </c:pt>
              </c:strCache>
            </c:strRef>
          </c:tx>
          <c:spPr>
            <a:solidFill>
              <a:schemeClr val="accent6">
                <a:alpha val="75000"/>
              </a:schemeClr>
            </a:solidFill>
            <a:ln cap="rnd">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Φύλλο1!$D$2</c:f>
              <c:numCache>
                <c:formatCode>#,##0</c:formatCode>
                <c:ptCount val="1"/>
                <c:pt idx="0">
                  <c:v>37305</c:v>
                </c:pt>
              </c:numCache>
            </c:numRef>
          </c:val>
          <c:extLst xmlns:c16r2="http://schemas.microsoft.com/office/drawing/2015/06/chart">
            <c:ext xmlns:c16="http://schemas.microsoft.com/office/drawing/2014/chart" uri="{C3380CC4-5D6E-409C-BE32-E72D297353CC}">
              <c16:uniqueId val="{00000002-4F4C-1C4B-8433-30E4560978E6}"/>
            </c:ext>
          </c:extLst>
        </c:ser>
        <c:ser>
          <c:idx val="3"/>
          <c:order val="3"/>
          <c:tx>
            <c:strRef>
              <c:f>Φύλλο1!$E$1</c:f>
              <c:strCache>
                <c:ptCount val="1"/>
                <c:pt idx="0">
                  <c:v>Εξ 2, Β </c:v>
                </c:pt>
              </c:strCache>
            </c:strRef>
          </c:tx>
          <c:spPr>
            <a:solidFill>
              <a:schemeClr val="accent4">
                <a:alpha val="75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Φύλλο1!$E$2</c:f>
              <c:numCache>
                <c:formatCode>#,##0</c:formatCode>
                <c:ptCount val="1"/>
                <c:pt idx="0">
                  <c:v>20975</c:v>
                </c:pt>
              </c:numCache>
            </c:numRef>
          </c:val>
          <c:extLst xmlns:c16r2="http://schemas.microsoft.com/office/drawing/2015/06/chart">
            <c:ext xmlns:c16="http://schemas.microsoft.com/office/drawing/2014/chart" uri="{C3380CC4-5D6E-409C-BE32-E72D297353CC}">
              <c16:uniqueId val="{00000003-4F4C-1C4B-8433-30E4560978E6}"/>
            </c:ext>
          </c:extLst>
        </c:ser>
        <c:ser>
          <c:idx val="4"/>
          <c:order val="4"/>
          <c:tx>
            <c:strRef>
              <c:f>Φύλλο1!$F$1</c:f>
              <c:strCache>
                <c:ptCount val="1"/>
                <c:pt idx="0">
                  <c:v>Εξ 2, Γ</c:v>
                </c:pt>
              </c:strCache>
            </c:strRef>
          </c:tx>
          <c:spPr>
            <a:solidFill>
              <a:schemeClr val="accent5">
                <a:alpha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Φύλλο1!$F$2</c:f>
              <c:numCache>
                <c:formatCode>#,##0</c:formatCode>
                <c:ptCount val="1"/>
                <c:pt idx="0">
                  <c:v>36364</c:v>
                </c:pt>
              </c:numCache>
            </c:numRef>
          </c:val>
          <c:extLst xmlns:c16r2="http://schemas.microsoft.com/office/drawing/2015/06/chart">
            <c:ext xmlns:c16="http://schemas.microsoft.com/office/drawing/2014/chart" uri="{C3380CC4-5D6E-409C-BE32-E72D297353CC}">
              <c16:uniqueId val="{00000005-4F4C-1C4B-8433-30E4560978E6}"/>
            </c:ext>
          </c:extLst>
        </c:ser>
        <c:ser>
          <c:idx val="5"/>
          <c:order val="5"/>
          <c:tx>
            <c:strRef>
              <c:f>Φύλλο1!$G$1</c:f>
              <c:strCache>
                <c:ptCount val="1"/>
                <c:pt idx="0">
                  <c:v>NEO</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Φύλλο1!$G$2</c:f>
              <c:numCache>
                <c:formatCode>#,##0</c:formatCode>
                <c:ptCount val="1"/>
                <c:pt idx="0">
                  <c:v>50000</c:v>
                </c:pt>
              </c:numCache>
            </c:numRef>
          </c:val>
          <c:extLst xmlns:c16r2="http://schemas.microsoft.com/office/drawing/2015/06/chart">
            <c:ext xmlns:c16="http://schemas.microsoft.com/office/drawing/2014/chart" uri="{C3380CC4-5D6E-409C-BE32-E72D297353CC}">
              <c16:uniqueId val="{00000000-326C-F346-903C-7055C40FAB38}"/>
            </c:ext>
          </c:extLst>
        </c:ser>
        <c:dLbls>
          <c:showLegendKey val="0"/>
          <c:showVal val="0"/>
          <c:showCatName val="0"/>
          <c:showSerName val="0"/>
          <c:showPercent val="0"/>
          <c:showBubbleSize val="0"/>
        </c:dLbls>
        <c:gapWidth val="219"/>
        <c:overlap val="-27"/>
        <c:axId val="177456256"/>
        <c:axId val="177457792"/>
      </c:barChart>
      <c:catAx>
        <c:axId val="177456256"/>
        <c:scaling>
          <c:orientation val="minMax"/>
        </c:scaling>
        <c:delete val="1"/>
        <c:axPos val="b"/>
        <c:numFmt formatCode="General" sourceLinked="1"/>
        <c:majorTickMark val="none"/>
        <c:minorTickMark val="none"/>
        <c:tickLblPos val="nextTo"/>
        <c:crossAx val="177457792"/>
        <c:crosses val="autoZero"/>
        <c:auto val="1"/>
        <c:lblAlgn val="ctr"/>
        <c:lblOffset val="100"/>
        <c:noMultiLvlLbl val="0"/>
      </c:catAx>
      <c:valAx>
        <c:axId val="177457792"/>
        <c:scaling>
          <c:orientation val="minMax"/>
          <c:min val="0"/>
        </c:scaling>
        <c:delete val="1"/>
        <c:axPos val="l"/>
        <c:numFmt formatCode="#,##0" sourceLinked="1"/>
        <c:majorTickMark val="out"/>
        <c:minorTickMark val="none"/>
        <c:tickLblPos val="nextTo"/>
        <c:crossAx val="1774562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665E-2"/>
          <c:y val="8.7136049767099419E-2"/>
          <c:w val="0.7724242008321357"/>
          <c:h val="0.85273993047423546"/>
        </c:manualLayout>
      </c:layout>
      <c:barChart>
        <c:barDir val="col"/>
        <c:grouping val="clustered"/>
        <c:varyColors val="0"/>
        <c:ser>
          <c:idx val="0"/>
          <c:order val="0"/>
          <c:tx>
            <c:strRef>
              <c:f>Φύλλο1!$B$1</c:f>
              <c:strCache>
                <c:ptCount val="1"/>
                <c:pt idx="0">
                  <c:v>Εξ 1, Α </c:v>
                </c:pt>
              </c:strCache>
            </c:strRef>
          </c:tx>
          <c:spPr>
            <a:solidFill>
              <a:schemeClr val="accent1">
                <a:alpha val="75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Φύλλο1!$B$2</c:f>
              <c:numCache>
                <c:formatCode>#,##0</c:formatCode>
                <c:ptCount val="1"/>
                <c:pt idx="0">
                  <c:v>829</c:v>
                </c:pt>
              </c:numCache>
            </c:numRef>
          </c:val>
          <c:extLst xmlns:c16r2="http://schemas.microsoft.com/office/drawing/2015/06/chart">
            <c:ext xmlns:c16="http://schemas.microsoft.com/office/drawing/2014/chart" uri="{C3380CC4-5D6E-409C-BE32-E72D297353CC}">
              <c16:uniqueId val="{00000000-45F4-9746-AD2A-6FABB8285862}"/>
            </c:ext>
          </c:extLst>
        </c:ser>
        <c:ser>
          <c:idx val="1"/>
          <c:order val="1"/>
          <c:tx>
            <c:strRef>
              <c:f>Φύλλο1!$C$1</c:f>
              <c:strCache>
                <c:ptCount val="1"/>
                <c:pt idx="0">
                  <c:v>Εξ 1, Β</c:v>
                </c:pt>
              </c:strCache>
            </c:strRef>
          </c:tx>
          <c:spPr>
            <a:solidFill>
              <a:schemeClr val="accent2">
                <a:alpha val="75000"/>
              </a:schemeClr>
            </a:solidFill>
            <a:ln>
              <a:noFill/>
            </a:ln>
            <a:effectLst/>
          </c:spPr>
          <c:invertIfNegative val="0"/>
          <c:dLbls>
            <c:dLbl>
              <c:idx val="0"/>
              <c:layout>
                <c:manualLayout>
                  <c:x val="0"/>
                  <c:y val="1.944027320472139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11255564167568237"/>
                      <c:h val="0.13122184413186935"/>
                    </c:manualLayout>
                  </c15:layout>
                </c:ext>
                <c:ext xmlns:c16="http://schemas.microsoft.com/office/drawing/2014/chart" uri="{C3380CC4-5D6E-409C-BE32-E72D297353CC}">
                  <c16:uniqueId val="{00000006-45F4-9746-AD2A-6FABB8285862}"/>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Φύλλο1!$C$2</c:f>
              <c:numCache>
                <c:formatCode>#,##0</c:formatCode>
                <c:ptCount val="1"/>
                <c:pt idx="0">
                  <c:v>3722</c:v>
                </c:pt>
              </c:numCache>
            </c:numRef>
          </c:val>
          <c:extLst xmlns:c16r2="http://schemas.microsoft.com/office/drawing/2015/06/chart">
            <c:ext xmlns:c16="http://schemas.microsoft.com/office/drawing/2014/chart" uri="{C3380CC4-5D6E-409C-BE32-E72D297353CC}">
              <c16:uniqueId val="{00000001-45F4-9746-AD2A-6FABB8285862}"/>
            </c:ext>
          </c:extLst>
        </c:ser>
        <c:ser>
          <c:idx val="2"/>
          <c:order val="2"/>
          <c:tx>
            <c:strRef>
              <c:f>Φύλλο1!$D$1</c:f>
              <c:strCache>
                <c:ptCount val="1"/>
                <c:pt idx="0">
                  <c:v>Εξ 2, Α</c:v>
                </c:pt>
              </c:strCache>
            </c:strRef>
          </c:tx>
          <c:spPr>
            <a:solidFill>
              <a:schemeClr val="accent6">
                <a:alpha val="75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Φύλλο1!$D$2</c:f>
              <c:numCache>
                <c:formatCode>#,##0</c:formatCode>
                <c:ptCount val="1"/>
                <c:pt idx="0">
                  <c:v>3765</c:v>
                </c:pt>
              </c:numCache>
            </c:numRef>
          </c:val>
          <c:extLst xmlns:c16r2="http://schemas.microsoft.com/office/drawing/2015/06/chart">
            <c:ext xmlns:c16="http://schemas.microsoft.com/office/drawing/2014/chart" uri="{C3380CC4-5D6E-409C-BE32-E72D297353CC}">
              <c16:uniqueId val="{00000003-45F4-9746-AD2A-6FABB8285862}"/>
            </c:ext>
          </c:extLst>
        </c:ser>
        <c:ser>
          <c:idx val="3"/>
          <c:order val="3"/>
          <c:tx>
            <c:strRef>
              <c:f>Φύλλο1!$E$1</c:f>
              <c:strCache>
                <c:ptCount val="1"/>
                <c:pt idx="0">
                  <c:v>Εξ 2, Β </c:v>
                </c:pt>
              </c:strCache>
            </c:strRef>
          </c:tx>
          <c:spPr>
            <a:solidFill>
              <a:schemeClr val="accent4">
                <a:alpha val="75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Φύλλο1!$E$2</c:f>
              <c:numCache>
                <c:formatCode>#,##0</c:formatCode>
                <c:ptCount val="1"/>
                <c:pt idx="0">
                  <c:v>2095</c:v>
                </c:pt>
              </c:numCache>
            </c:numRef>
          </c:val>
          <c:extLst xmlns:c16r2="http://schemas.microsoft.com/office/drawing/2015/06/chart">
            <c:ext xmlns:c16="http://schemas.microsoft.com/office/drawing/2014/chart" uri="{C3380CC4-5D6E-409C-BE32-E72D297353CC}">
              <c16:uniqueId val="{00000004-45F4-9746-AD2A-6FABB8285862}"/>
            </c:ext>
          </c:extLst>
        </c:ser>
        <c:ser>
          <c:idx val="4"/>
          <c:order val="4"/>
          <c:tx>
            <c:strRef>
              <c:f>Φύλλο1!$F$1</c:f>
              <c:strCache>
                <c:ptCount val="1"/>
                <c:pt idx="0">
                  <c:v>Εξ 2, Γ</c:v>
                </c:pt>
              </c:strCache>
            </c:strRef>
          </c:tx>
          <c:spPr>
            <a:solidFill>
              <a:schemeClr val="accent5">
                <a:alpha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Φύλλο1!$F$2</c:f>
              <c:numCache>
                <c:formatCode>#,##0</c:formatCode>
                <c:ptCount val="1"/>
                <c:pt idx="0">
                  <c:v>3769</c:v>
                </c:pt>
              </c:numCache>
            </c:numRef>
          </c:val>
          <c:extLst xmlns:c16r2="http://schemas.microsoft.com/office/drawing/2015/06/chart">
            <c:ext xmlns:c16="http://schemas.microsoft.com/office/drawing/2014/chart" uri="{C3380CC4-5D6E-409C-BE32-E72D297353CC}">
              <c16:uniqueId val="{00000005-45F4-9746-AD2A-6FABB8285862}"/>
            </c:ext>
          </c:extLst>
        </c:ser>
        <c:ser>
          <c:idx val="5"/>
          <c:order val="5"/>
          <c:tx>
            <c:strRef>
              <c:f>Φύλλο1!$G$1</c:f>
              <c:strCache>
                <c:ptCount val="1"/>
                <c:pt idx="0">
                  <c:v>NEO</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Φύλλο1!$G$2</c:f>
              <c:numCache>
                <c:formatCode>#,##0</c:formatCode>
                <c:ptCount val="1"/>
                <c:pt idx="0">
                  <c:v>5150</c:v>
                </c:pt>
              </c:numCache>
            </c:numRef>
          </c:val>
          <c:extLst xmlns:c16r2="http://schemas.microsoft.com/office/drawing/2015/06/chart">
            <c:ext xmlns:c16="http://schemas.microsoft.com/office/drawing/2014/chart" uri="{C3380CC4-5D6E-409C-BE32-E72D297353CC}">
              <c16:uniqueId val="{00000000-2ADD-6740-84F4-4086671677AA}"/>
            </c:ext>
          </c:extLst>
        </c:ser>
        <c:dLbls>
          <c:showLegendKey val="0"/>
          <c:showVal val="0"/>
          <c:showCatName val="0"/>
          <c:showSerName val="0"/>
          <c:showPercent val="0"/>
          <c:showBubbleSize val="0"/>
        </c:dLbls>
        <c:gapWidth val="219"/>
        <c:overlap val="-27"/>
        <c:axId val="179151232"/>
        <c:axId val="179152768"/>
      </c:barChart>
      <c:catAx>
        <c:axId val="179151232"/>
        <c:scaling>
          <c:orientation val="minMax"/>
        </c:scaling>
        <c:delete val="1"/>
        <c:axPos val="b"/>
        <c:numFmt formatCode="General" sourceLinked="1"/>
        <c:majorTickMark val="none"/>
        <c:minorTickMark val="none"/>
        <c:tickLblPos val="nextTo"/>
        <c:crossAx val="179152768"/>
        <c:crosses val="autoZero"/>
        <c:auto val="1"/>
        <c:lblAlgn val="ctr"/>
        <c:lblOffset val="100"/>
        <c:noMultiLvlLbl val="0"/>
      </c:catAx>
      <c:valAx>
        <c:axId val="179152768"/>
        <c:scaling>
          <c:orientation val="minMax"/>
          <c:min val="0"/>
        </c:scaling>
        <c:delete val="1"/>
        <c:axPos val="l"/>
        <c:numFmt formatCode="#,##0" sourceLinked="1"/>
        <c:majorTickMark val="out"/>
        <c:minorTickMark val="none"/>
        <c:tickLblPos val="nextTo"/>
        <c:crossAx val="1791512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l-G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665E-2"/>
          <c:y val="8.7136049767099419E-2"/>
          <c:w val="0.7724242008321357"/>
          <c:h val="0.85273993047423546"/>
        </c:manualLayout>
      </c:layout>
      <c:barChart>
        <c:barDir val="col"/>
        <c:grouping val="clustered"/>
        <c:varyColors val="0"/>
        <c:ser>
          <c:idx val="0"/>
          <c:order val="0"/>
          <c:tx>
            <c:strRef>
              <c:f>Φύλλο1!$B$1</c:f>
              <c:strCache>
                <c:ptCount val="1"/>
                <c:pt idx="0">
                  <c:v>Εξ 1, Α </c:v>
                </c:pt>
              </c:strCache>
            </c:strRef>
          </c:tx>
          <c:spPr>
            <a:solidFill>
              <a:schemeClr val="accent1">
                <a:alpha val="75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Φύλλο1!$B$2</c:f>
              <c:numCache>
                <c:formatCode>0%</c:formatCode>
                <c:ptCount val="1"/>
                <c:pt idx="0">
                  <c:v>0.34899999999999998</c:v>
                </c:pt>
              </c:numCache>
            </c:numRef>
          </c:val>
          <c:extLst xmlns:c16r2="http://schemas.microsoft.com/office/drawing/2015/06/chart">
            <c:ext xmlns:c16="http://schemas.microsoft.com/office/drawing/2014/chart" uri="{C3380CC4-5D6E-409C-BE32-E72D297353CC}">
              <c16:uniqueId val="{00000000-BA4A-214B-A4EF-849E0AF4A29B}"/>
            </c:ext>
          </c:extLst>
        </c:ser>
        <c:ser>
          <c:idx val="1"/>
          <c:order val="1"/>
          <c:tx>
            <c:strRef>
              <c:f>Φύλλο1!$C$1</c:f>
              <c:strCache>
                <c:ptCount val="1"/>
                <c:pt idx="0">
                  <c:v>Εξ 1, Β</c:v>
                </c:pt>
              </c:strCache>
            </c:strRef>
          </c:tx>
          <c:spPr>
            <a:solidFill>
              <a:schemeClr val="accent2">
                <a:alpha val="75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Φύλλο1!$C$2</c:f>
              <c:numCache>
                <c:formatCode>0%</c:formatCode>
                <c:ptCount val="1"/>
                <c:pt idx="0">
                  <c:v>0.59099999999999997</c:v>
                </c:pt>
              </c:numCache>
            </c:numRef>
          </c:val>
          <c:extLst xmlns:c16r2="http://schemas.microsoft.com/office/drawing/2015/06/chart">
            <c:ext xmlns:c16="http://schemas.microsoft.com/office/drawing/2014/chart" uri="{C3380CC4-5D6E-409C-BE32-E72D297353CC}">
              <c16:uniqueId val="{00000001-BA4A-214B-A4EF-849E0AF4A29B}"/>
            </c:ext>
          </c:extLst>
        </c:ser>
        <c:ser>
          <c:idx val="2"/>
          <c:order val="2"/>
          <c:tx>
            <c:strRef>
              <c:f>Φύλλο1!$D$1</c:f>
              <c:strCache>
                <c:ptCount val="1"/>
                <c:pt idx="0">
                  <c:v>Εξ 2, Α</c:v>
                </c:pt>
              </c:strCache>
            </c:strRef>
          </c:tx>
          <c:spPr>
            <a:solidFill>
              <a:schemeClr val="accent6">
                <a:alpha val="75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Φύλλο1!$D$2</c:f>
              <c:numCache>
                <c:formatCode>0%</c:formatCode>
                <c:ptCount val="1"/>
                <c:pt idx="0">
                  <c:v>0.57899999999999996</c:v>
                </c:pt>
              </c:numCache>
            </c:numRef>
          </c:val>
          <c:extLst xmlns:c16r2="http://schemas.microsoft.com/office/drawing/2015/06/chart">
            <c:ext xmlns:c16="http://schemas.microsoft.com/office/drawing/2014/chart" uri="{C3380CC4-5D6E-409C-BE32-E72D297353CC}">
              <c16:uniqueId val="{00000003-BA4A-214B-A4EF-849E0AF4A29B}"/>
            </c:ext>
          </c:extLst>
        </c:ser>
        <c:ser>
          <c:idx val="3"/>
          <c:order val="3"/>
          <c:tx>
            <c:strRef>
              <c:f>Φύλλο1!$E$1</c:f>
              <c:strCache>
                <c:ptCount val="1"/>
                <c:pt idx="0">
                  <c:v>Εξ 2, Β </c:v>
                </c:pt>
              </c:strCache>
            </c:strRef>
          </c:tx>
          <c:spPr>
            <a:solidFill>
              <a:schemeClr val="accent4">
                <a:alpha val="75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Φύλλο1!$E$2</c:f>
              <c:numCache>
                <c:formatCode>0%</c:formatCode>
                <c:ptCount val="1"/>
                <c:pt idx="0">
                  <c:v>0.57399999999999995</c:v>
                </c:pt>
              </c:numCache>
            </c:numRef>
          </c:val>
          <c:extLst xmlns:c16r2="http://schemas.microsoft.com/office/drawing/2015/06/chart">
            <c:ext xmlns:c16="http://schemas.microsoft.com/office/drawing/2014/chart" uri="{C3380CC4-5D6E-409C-BE32-E72D297353CC}">
              <c16:uniqueId val="{00000004-BA4A-214B-A4EF-849E0AF4A29B}"/>
            </c:ext>
          </c:extLst>
        </c:ser>
        <c:ser>
          <c:idx val="4"/>
          <c:order val="4"/>
          <c:tx>
            <c:strRef>
              <c:f>Φύλλο1!$F$1</c:f>
              <c:strCache>
                <c:ptCount val="1"/>
                <c:pt idx="0">
                  <c:v>Εξ 2, Γ</c:v>
                </c:pt>
              </c:strCache>
            </c:strRef>
          </c:tx>
          <c:spPr>
            <a:solidFill>
              <a:schemeClr val="accent5">
                <a:alpha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Φύλλο1!$F$2</c:f>
              <c:numCache>
                <c:formatCode>0%</c:formatCode>
                <c:ptCount val="1"/>
                <c:pt idx="0">
                  <c:v>0.75700000000000001</c:v>
                </c:pt>
              </c:numCache>
            </c:numRef>
          </c:val>
          <c:extLst xmlns:c16r2="http://schemas.microsoft.com/office/drawing/2015/06/chart">
            <c:ext xmlns:c16="http://schemas.microsoft.com/office/drawing/2014/chart" uri="{C3380CC4-5D6E-409C-BE32-E72D297353CC}">
              <c16:uniqueId val="{00000005-BA4A-214B-A4EF-849E0AF4A29B}"/>
            </c:ext>
          </c:extLst>
        </c:ser>
        <c:ser>
          <c:idx val="5"/>
          <c:order val="5"/>
          <c:tx>
            <c:strRef>
              <c:f>Φύλλο1!$G$1</c:f>
              <c:strCache>
                <c:ptCount val="1"/>
                <c:pt idx="0">
                  <c:v>NEO</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Φύλλο1!$G$2</c:f>
              <c:numCache>
                <c:formatCode>0%</c:formatCode>
                <c:ptCount val="1"/>
                <c:pt idx="0">
                  <c:v>0.62</c:v>
                </c:pt>
              </c:numCache>
            </c:numRef>
          </c:val>
          <c:extLst xmlns:c16r2="http://schemas.microsoft.com/office/drawing/2015/06/chart">
            <c:ext xmlns:c16="http://schemas.microsoft.com/office/drawing/2014/chart" uri="{C3380CC4-5D6E-409C-BE32-E72D297353CC}">
              <c16:uniqueId val="{00000000-2A02-E64E-B963-6946D4660D5C}"/>
            </c:ext>
          </c:extLst>
        </c:ser>
        <c:dLbls>
          <c:showLegendKey val="0"/>
          <c:showVal val="0"/>
          <c:showCatName val="0"/>
          <c:showSerName val="0"/>
          <c:showPercent val="0"/>
          <c:showBubbleSize val="0"/>
        </c:dLbls>
        <c:gapWidth val="219"/>
        <c:overlap val="-27"/>
        <c:axId val="183753728"/>
        <c:axId val="183784192"/>
      </c:barChart>
      <c:catAx>
        <c:axId val="183753728"/>
        <c:scaling>
          <c:orientation val="minMax"/>
        </c:scaling>
        <c:delete val="1"/>
        <c:axPos val="b"/>
        <c:numFmt formatCode="General" sourceLinked="1"/>
        <c:majorTickMark val="none"/>
        <c:minorTickMark val="none"/>
        <c:tickLblPos val="nextTo"/>
        <c:crossAx val="183784192"/>
        <c:crosses val="autoZero"/>
        <c:auto val="1"/>
        <c:lblAlgn val="ctr"/>
        <c:lblOffset val="100"/>
        <c:noMultiLvlLbl val="0"/>
      </c:catAx>
      <c:valAx>
        <c:axId val="183784192"/>
        <c:scaling>
          <c:orientation val="minMax"/>
          <c:min val="0"/>
        </c:scaling>
        <c:delete val="1"/>
        <c:axPos val="l"/>
        <c:numFmt formatCode="0%" sourceLinked="1"/>
        <c:majorTickMark val="out"/>
        <c:minorTickMark val="none"/>
        <c:tickLblPos val="nextTo"/>
        <c:crossAx val="1837537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l-G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665E-2"/>
          <c:y val="8.7136049767099419E-2"/>
          <c:w val="0.7724242008321357"/>
          <c:h val="0.85273993047423546"/>
        </c:manualLayout>
      </c:layout>
      <c:barChart>
        <c:barDir val="col"/>
        <c:grouping val="clustered"/>
        <c:varyColors val="0"/>
        <c:ser>
          <c:idx val="0"/>
          <c:order val="0"/>
          <c:tx>
            <c:strRef>
              <c:f>Φύλλο1!$B$1</c:f>
              <c:strCache>
                <c:ptCount val="1"/>
                <c:pt idx="0">
                  <c:v>Εξ 1, Α </c:v>
                </c:pt>
              </c:strCache>
            </c:strRef>
          </c:tx>
          <c:spPr>
            <a:solidFill>
              <a:schemeClr val="accent1">
                <a:alpha val="75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Φύλλο1!$B$2</c:f>
              <c:numCache>
                <c:formatCode>#,##0.0</c:formatCode>
                <c:ptCount val="1"/>
                <c:pt idx="0">
                  <c:v>71.8</c:v>
                </c:pt>
              </c:numCache>
            </c:numRef>
          </c:val>
          <c:extLst xmlns:c16r2="http://schemas.microsoft.com/office/drawing/2015/06/chart">
            <c:ext xmlns:c16="http://schemas.microsoft.com/office/drawing/2014/chart" uri="{C3380CC4-5D6E-409C-BE32-E72D297353CC}">
              <c16:uniqueId val="{00000000-1DEB-6F44-B097-E282AC892C21}"/>
            </c:ext>
          </c:extLst>
        </c:ser>
        <c:ser>
          <c:idx val="1"/>
          <c:order val="1"/>
          <c:tx>
            <c:strRef>
              <c:f>Φύλλο1!$C$1</c:f>
              <c:strCache>
                <c:ptCount val="1"/>
                <c:pt idx="0">
                  <c:v>Εξ 1, Β</c:v>
                </c:pt>
              </c:strCache>
            </c:strRef>
          </c:tx>
          <c:spPr>
            <a:solidFill>
              <a:schemeClr val="accent2">
                <a:alpha val="75000"/>
              </a:schemeClr>
            </a:solidFill>
            <a:ln>
              <a:noFill/>
            </a:ln>
            <a:effectLst>
              <a:softEdge rad="0"/>
            </a:effectLst>
          </c:spPr>
          <c:invertIfNegative val="0"/>
          <c:dLbls>
            <c:dLbl>
              <c:idx val="0"/>
              <c:layout>
                <c:manualLayout>
                  <c:x val="-4.272365666058443E-3"/>
                  <c:y val="9.7201366023606899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DEB-6F44-B097-E282AC892C21}"/>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Φύλλο1!$C$2</c:f>
              <c:numCache>
                <c:formatCode>#,##0.0</c:formatCode>
                <c:ptCount val="1"/>
                <c:pt idx="0">
                  <c:v>385.9</c:v>
                </c:pt>
              </c:numCache>
            </c:numRef>
          </c:val>
          <c:extLst xmlns:c16r2="http://schemas.microsoft.com/office/drawing/2015/06/chart">
            <c:ext xmlns:c16="http://schemas.microsoft.com/office/drawing/2014/chart" uri="{C3380CC4-5D6E-409C-BE32-E72D297353CC}">
              <c16:uniqueId val="{00000002-1DEB-6F44-B097-E282AC892C21}"/>
            </c:ext>
          </c:extLst>
        </c:ser>
        <c:ser>
          <c:idx val="2"/>
          <c:order val="2"/>
          <c:tx>
            <c:strRef>
              <c:f>Φύλλο1!$D$1</c:f>
              <c:strCache>
                <c:ptCount val="1"/>
                <c:pt idx="0">
                  <c:v>Εξ 2, Α</c:v>
                </c:pt>
              </c:strCache>
            </c:strRef>
          </c:tx>
          <c:spPr>
            <a:solidFill>
              <a:schemeClr val="accent6">
                <a:alpha val="75000"/>
              </a:schemeClr>
            </a:solidFill>
            <a:ln cap="rnd">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Φύλλο1!$D$2</c:f>
              <c:numCache>
                <c:formatCode>#,##0.0</c:formatCode>
                <c:ptCount val="1"/>
                <c:pt idx="0">
                  <c:v>559.1</c:v>
                </c:pt>
              </c:numCache>
            </c:numRef>
          </c:val>
          <c:extLst xmlns:c16r2="http://schemas.microsoft.com/office/drawing/2015/06/chart">
            <c:ext xmlns:c16="http://schemas.microsoft.com/office/drawing/2014/chart" uri="{C3380CC4-5D6E-409C-BE32-E72D297353CC}">
              <c16:uniqueId val="{00000003-1DEB-6F44-B097-E282AC892C21}"/>
            </c:ext>
          </c:extLst>
        </c:ser>
        <c:ser>
          <c:idx val="3"/>
          <c:order val="3"/>
          <c:tx>
            <c:strRef>
              <c:f>Φύλλο1!$E$1</c:f>
              <c:strCache>
                <c:ptCount val="1"/>
                <c:pt idx="0">
                  <c:v>Εξ 2, Β </c:v>
                </c:pt>
              </c:strCache>
            </c:strRef>
          </c:tx>
          <c:spPr>
            <a:solidFill>
              <a:schemeClr val="accent4">
                <a:alpha val="75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Φύλλο1!$E$2</c:f>
              <c:numCache>
                <c:formatCode>#,##0.0</c:formatCode>
                <c:ptCount val="1"/>
                <c:pt idx="0">
                  <c:v>353.7</c:v>
                </c:pt>
              </c:numCache>
            </c:numRef>
          </c:val>
          <c:extLst xmlns:c16r2="http://schemas.microsoft.com/office/drawing/2015/06/chart">
            <c:ext xmlns:c16="http://schemas.microsoft.com/office/drawing/2014/chart" uri="{C3380CC4-5D6E-409C-BE32-E72D297353CC}">
              <c16:uniqueId val="{00000004-1DEB-6F44-B097-E282AC892C21}"/>
            </c:ext>
          </c:extLst>
        </c:ser>
        <c:ser>
          <c:idx val="4"/>
          <c:order val="4"/>
          <c:tx>
            <c:strRef>
              <c:f>Φύλλο1!$F$1</c:f>
              <c:strCache>
                <c:ptCount val="1"/>
                <c:pt idx="0">
                  <c:v>Εξ 2, Γ</c:v>
                </c:pt>
              </c:strCache>
            </c:strRef>
          </c:tx>
          <c:spPr>
            <a:solidFill>
              <a:schemeClr val="accent5">
                <a:alpha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Φύλλο1!$F$2</c:f>
              <c:numCache>
                <c:formatCode>#,##0.0</c:formatCode>
                <c:ptCount val="1"/>
                <c:pt idx="0">
                  <c:v>908.5</c:v>
                </c:pt>
              </c:numCache>
            </c:numRef>
          </c:val>
          <c:extLst xmlns:c16r2="http://schemas.microsoft.com/office/drawing/2015/06/chart">
            <c:ext xmlns:c16="http://schemas.microsoft.com/office/drawing/2014/chart" uri="{C3380CC4-5D6E-409C-BE32-E72D297353CC}">
              <c16:uniqueId val="{00000005-1DEB-6F44-B097-E282AC892C21}"/>
            </c:ext>
          </c:extLst>
        </c:ser>
        <c:ser>
          <c:idx val="5"/>
          <c:order val="5"/>
          <c:tx>
            <c:strRef>
              <c:f>Φύλλο1!$G$1</c:f>
              <c:strCache>
                <c:ptCount val="1"/>
                <c:pt idx="0">
                  <c:v>NEO</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Φύλλο1!$G$2</c:f>
              <c:numCache>
                <c:formatCode>#,##0.0</c:formatCode>
                <c:ptCount val="1"/>
                <c:pt idx="0">
                  <c:v>632</c:v>
                </c:pt>
              </c:numCache>
            </c:numRef>
          </c:val>
          <c:extLst xmlns:c16r2="http://schemas.microsoft.com/office/drawing/2015/06/chart">
            <c:ext xmlns:c16="http://schemas.microsoft.com/office/drawing/2014/chart" uri="{C3380CC4-5D6E-409C-BE32-E72D297353CC}">
              <c16:uniqueId val="{00000000-14B9-3C4A-8EC9-C8766531A311}"/>
            </c:ext>
          </c:extLst>
        </c:ser>
        <c:dLbls>
          <c:showLegendKey val="0"/>
          <c:showVal val="0"/>
          <c:showCatName val="0"/>
          <c:showSerName val="0"/>
          <c:showPercent val="0"/>
          <c:showBubbleSize val="0"/>
        </c:dLbls>
        <c:gapWidth val="219"/>
        <c:overlap val="-27"/>
        <c:axId val="185325440"/>
        <c:axId val="185326976"/>
      </c:barChart>
      <c:catAx>
        <c:axId val="185325440"/>
        <c:scaling>
          <c:orientation val="minMax"/>
        </c:scaling>
        <c:delete val="1"/>
        <c:axPos val="b"/>
        <c:numFmt formatCode="General" sourceLinked="1"/>
        <c:majorTickMark val="none"/>
        <c:minorTickMark val="none"/>
        <c:tickLblPos val="nextTo"/>
        <c:crossAx val="185326976"/>
        <c:crosses val="autoZero"/>
        <c:auto val="1"/>
        <c:lblAlgn val="ctr"/>
        <c:lblOffset val="100"/>
        <c:noMultiLvlLbl val="0"/>
      </c:catAx>
      <c:valAx>
        <c:axId val="185326976"/>
        <c:scaling>
          <c:orientation val="minMax"/>
          <c:min val="0"/>
        </c:scaling>
        <c:delete val="1"/>
        <c:axPos val="l"/>
        <c:numFmt formatCode="#,##0.0" sourceLinked="1"/>
        <c:majorTickMark val="out"/>
        <c:minorTickMark val="none"/>
        <c:tickLblPos val="nextTo"/>
        <c:crossAx val="1853254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l-G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665E-2"/>
          <c:y val="8.7136049767099419E-2"/>
          <c:w val="0.7724242008321357"/>
          <c:h val="0.85273993047423546"/>
        </c:manualLayout>
      </c:layout>
      <c:barChart>
        <c:barDir val="col"/>
        <c:grouping val="clustered"/>
        <c:varyColors val="0"/>
        <c:ser>
          <c:idx val="0"/>
          <c:order val="0"/>
          <c:tx>
            <c:strRef>
              <c:f>Φύλλο1!$B$1</c:f>
              <c:strCache>
                <c:ptCount val="1"/>
                <c:pt idx="0">
                  <c:v>Εξ 1, Α </c:v>
                </c:pt>
              </c:strCache>
            </c:strRef>
          </c:tx>
          <c:spPr>
            <a:solidFill>
              <a:schemeClr val="accent1">
                <a:alpha val="75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Φύλλο1!$B$2</c:f>
              <c:numCache>
                <c:formatCode>#,##0</c:formatCode>
                <c:ptCount val="1"/>
                <c:pt idx="0">
                  <c:v>133</c:v>
                </c:pt>
              </c:numCache>
            </c:numRef>
          </c:val>
          <c:extLst xmlns:c16r2="http://schemas.microsoft.com/office/drawing/2015/06/chart">
            <c:ext xmlns:c16="http://schemas.microsoft.com/office/drawing/2014/chart" uri="{C3380CC4-5D6E-409C-BE32-E72D297353CC}">
              <c16:uniqueId val="{00000000-613B-C14C-8A3F-61401CFC3AB2}"/>
            </c:ext>
          </c:extLst>
        </c:ser>
        <c:ser>
          <c:idx val="1"/>
          <c:order val="1"/>
          <c:tx>
            <c:strRef>
              <c:f>Φύλλο1!$C$1</c:f>
              <c:strCache>
                <c:ptCount val="1"/>
                <c:pt idx="0">
                  <c:v>Εξ 1, Β</c:v>
                </c:pt>
              </c:strCache>
            </c:strRef>
          </c:tx>
          <c:spPr>
            <a:solidFill>
              <a:schemeClr val="accent2">
                <a:alpha val="75000"/>
              </a:schemeClr>
            </a:solidFill>
            <a:ln>
              <a:noFill/>
            </a:ln>
            <a:effectLst/>
          </c:spPr>
          <c:invertIfNegative val="0"/>
          <c:dLbls>
            <c:dLbl>
              <c:idx val="0"/>
              <c:layout>
                <c:manualLayout>
                  <c:x val="1.0680914165146098E-2"/>
                  <c:y val="2.430034150590173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13391747000597456"/>
                      <c:h val="0.14094198073423003"/>
                    </c:manualLayout>
                  </c15:layout>
                </c:ext>
                <c:ext xmlns:c16="http://schemas.microsoft.com/office/drawing/2014/chart" uri="{C3380CC4-5D6E-409C-BE32-E72D297353CC}">
                  <c16:uniqueId val="{00000001-613B-C14C-8A3F-61401CFC3AB2}"/>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Φύλλο1!$C$2</c:f>
              <c:numCache>
                <c:formatCode>#,##0</c:formatCode>
                <c:ptCount val="1"/>
                <c:pt idx="0">
                  <c:v>621</c:v>
                </c:pt>
              </c:numCache>
            </c:numRef>
          </c:val>
          <c:extLst xmlns:c16r2="http://schemas.microsoft.com/office/drawing/2015/06/chart">
            <c:ext xmlns:c16="http://schemas.microsoft.com/office/drawing/2014/chart" uri="{C3380CC4-5D6E-409C-BE32-E72D297353CC}">
              <c16:uniqueId val="{00000002-613B-C14C-8A3F-61401CFC3AB2}"/>
            </c:ext>
          </c:extLst>
        </c:ser>
        <c:ser>
          <c:idx val="2"/>
          <c:order val="2"/>
          <c:tx>
            <c:strRef>
              <c:f>Φύλλο1!$D$1</c:f>
              <c:strCache>
                <c:ptCount val="1"/>
                <c:pt idx="0">
                  <c:v>Εξ 2, Α</c:v>
                </c:pt>
              </c:strCache>
            </c:strRef>
          </c:tx>
          <c:spPr>
            <a:solidFill>
              <a:schemeClr val="accent6">
                <a:alpha val="75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Φύλλο1!$D$2</c:f>
              <c:numCache>
                <c:formatCode>#,##0</c:formatCode>
                <c:ptCount val="1"/>
                <c:pt idx="0">
                  <c:v>952</c:v>
                </c:pt>
              </c:numCache>
            </c:numRef>
          </c:val>
          <c:extLst xmlns:c16r2="http://schemas.microsoft.com/office/drawing/2015/06/chart">
            <c:ext xmlns:c16="http://schemas.microsoft.com/office/drawing/2014/chart" uri="{C3380CC4-5D6E-409C-BE32-E72D297353CC}">
              <c16:uniqueId val="{00000004-613B-C14C-8A3F-61401CFC3AB2}"/>
            </c:ext>
          </c:extLst>
        </c:ser>
        <c:ser>
          <c:idx val="3"/>
          <c:order val="3"/>
          <c:tx>
            <c:strRef>
              <c:f>Φύλλο1!$E$1</c:f>
              <c:strCache>
                <c:ptCount val="1"/>
                <c:pt idx="0">
                  <c:v>Εξ 2, Β </c:v>
                </c:pt>
              </c:strCache>
            </c:strRef>
          </c:tx>
          <c:spPr>
            <a:solidFill>
              <a:schemeClr val="accent4">
                <a:alpha val="75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Φύλλο1!$E$2</c:f>
              <c:numCache>
                <c:formatCode>#,##0</c:formatCode>
                <c:ptCount val="1"/>
                <c:pt idx="0">
                  <c:v>494</c:v>
                </c:pt>
              </c:numCache>
            </c:numRef>
          </c:val>
          <c:extLst xmlns:c16r2="http://schemas.microsoft.com/office/drawing/2015/06/chart">
            <c:ext xmlns:c16="http://schemas.microsoft.com/office/drawing/2014/chart" uri="{C3380CC4-5D6E-409C-BE32-E72D297353CC}">
              <c16:uniqueId val="{00000005-613B-C14C-8A3F-61401CFC3AB2}"/>
            </c:ext>
          </c:extLst>
        </c:ser>
        <c:ser>
          <c:idx val="4"/>
          <c:order val="4"/>
          <c:tx>
            <c:strRef>
              <c:f>Φύλλο1!$F$1</c:f>
              <c:strCache>
                <c:ptCount val="1"/>
                <c:pt idx="0">
                  <c:v>Εξ 2, Γ</c:v>
                </c:pt>
              </c:strCache>
            </c:strRef>
          </c:tx>
          <c:spPr>
            <a:solidFill>
              <a:schemeClr val="accent5">
                <a:alpha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Φύλλο1!$F$2</c:f>
              <c:numCache>
                <c:formatCode>#,##0</c:formatCode>
                <c:ptCount val="1"/>
                <c:pt idx="0">
                  <c:v>1353</c:v>
                </c:pt>
              </c:numCache>
            </c:numRef>
          </c:val>
          <c:extLst xmlns:c16r2="http://schemas.microsoft.com/office/drawing/2015/06/chart">
            <c:ext xmlns:c16="http://schemas.microsoft.com/office/drawing/2014/chart" uri="{C3380CC4-5D6E-409C-BE32-E72D297353CC}">
              <c16:uniqueId val="{00000006-613B-C14C-8A3F-61401CFC3AB2}"/>
            </c:ext>
          </c:extLst>
        </c:ser>
        <c:ser>
          <c:idx val="5"/>
          <c:order val="5"/>
          <c:tx>
            <c:strRef>
              <c:f>Φύλλο1!$G$1</c:f>
              <c:strCache>
                <c:ptCount val="1"/>
                <c:pt idx="0">
                  <c:v>NEO</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Φύλλο1!$G$2</c:f>
              <c:numCache>
                <c:formatCode>#,##0</c:formatCode>
                <c:ptCount val="1"/>
                <c:pt idx="0">
                  <c:v>1932</c:v>
                </c:pt>
              </c:numCache>
            </c:numRef>
          </c:val>
          <c:extLst xmlns:c16r2="http://schemas.microsoft.com/office/drawing/2015/06/chart">
            <c:ext xmlns:c16="http://schemas.microsoft.com/office/drawing/2014/chart" uri="{C3380CC4-5D6E-409C-BE32-E72D297353CC}">
              <c16:uniqueId val="{00000000-FE16-1046-A204-D7FE9168CF02}"/>
            </c:ext>
          </c:extLst>
        </c:ser>
        <c:dLbls>
          <c:showLegendKey val="0"/>
          <c:showVal val="0"/>
          <c:showCatName val="0"/>
          <c:showSerName val="0"/>
          <c:showPercent val="0"/>
          <c:showBubbleSize val="0"/>
        </c:dLbls>
        <c:gapWidth val="219"/>
        <c:overlap val="-27"/>
        <c:axId val="185259136"/>
        <c:axId val="185260672"/>
      </c:barChart>
      <c:catAx>
        <c:axId val="185259136"/>
        <c:scaling>
          <c:orientation val="minMax"/>
        </c:scaling>
        <c:delete val="1"/>
        <c:axPos val="b"/>
        <c:numFmt formatCode="General" sourceLinked="1"/>
        <c:majorTickMark val="none"/>
        <c:minorTickMark val="none"/>
        <c:tickLblPos val="nextTo"/>
        <c:crossAx val="185260672"/>
        <c:crosses val="autoZero"/>
        <c:auto val="1"/>
        <c:lblAlgn val="ctr"/>
        <c:lblOffset val="100"/>
        <c:noMultiLvlLbl val="0"/>
      </c:catAx>
      <c:valAx>
        <c:axId val="185260672"/>
        <c:scaling>
          <c:orientation val="minMax"/>
          <c:min val="0"/>
        </c:scaling>
        <c:delete val="1"/>
        <c:axPos val="l"/>
        <c:numFmt formatCode="#,##0" sourceLinked="1"/>
        <c:majorTickMark val="out"/>
        <c:minorTickMark val="none"/>
        <c:tickLblPos val="nextTo"/>
        <c:crossAx val="1852591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l-G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665E-2"/>
          <c:y val="8.7136049767099419E-2"/>
          <c:w val="0.7724242008321357"/>
          <c:h val="0.85273993047423546"/>
        </c:manualLayout>
      </c:layout>
      <c:barChart>
        <c:barDir val="col"/>
        <c:grouping val="clustered"/>
        <c:varyColors val="0"/>
        <c:ser>
          <c:idx val="0"/>
          <c:order val="0"/>
          <c:tx>
            <c:strRef>
              <c:f>Φύλλο1!$B$1</c:f>
              <c:strCache>
                <c:ptCount val="1"/>
                <c:pt idx="0">
                  <c:v>Εξ 1, Α </c:v>
                </c:pt>
              </c:strCache>
            </c:strRef>
          </c:tx>
          <c:spPr>
            <a:solidFill>
              <a:schemeClr val="accent1">
                <a:alpha val="75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Φύλλο1!$B$2</c:f>
              <c:numCache>
                <c:formatCode>#,##0.00</c:formatCode>
                <c:ptCount val="1"/>
                <c:pt idx="0">
                  <c:v>0.54</c:v>
                </c:pt>
              </c:numCache>
            </c:numRef>
          </c:val>
          <c:extLst xmlns:c16r2="http://schemas.microsoft.com/office/drawing/2015/06/chart">
            <c:ext xmlns:c16="http://schemas.microsoft.com/office/drawing/2014/chart" uri="{C3380CC4-5D6E-409C-BE32-E72D297353CC}">
              <c16:uniqueId val="{00000000-F198-1B44-A708-7EDCFA58CE99}"/>
            </c:ext>
          </c:extLst>
        </c:ser>
        <c:ser>
          <c:idx val="1"/>
          <c:order val="1"/>
          <c:tx>
            <c:strRef>
              <c:f>Φύλλο1!$C$1</c:f>
              <c:strCache>
                <c:ptCount val="1"/>
                <c:pt idx="0">
                  <c:v>Εξ 1, Β</c:v>
                </c:pt>
              </c:strCache>
            </c:strRef>
          </c:tx>
          <c:spPr>
            <a:solidFill>
              <a:schemeClr val="accent2">
                <a:alpha val="75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Φύλλο1!$C$2</c:f>
              <c:numCache>
                <c:formatCode>#,##0.00</c:formatCode>
                <c:ptCount val="1"/>
                <c:pt idx="0">
                  <c:v>0.62</c:v>
                </c:pt>
              </c:numCache>
            </c:numRef>
          </c:val>
          <c:extLst xmlns:c16r2="http://schemas.microsoft.com/office/drawing/2015/06/chart">
            <c:ext xmlns:c16="http://schemas.microsoft.com/office/drawing/2014/chart" uri="{C3380CC4-5D6E-409C-BE32-E72D297353CC}">
              <c16:uniqueId val="{00000001-F198-1B44-A708-7EDCFA58CE99}"/>
            </c:ext>
          </c:extLst>
        </c:ser>
        <c:ser>
          <c:idx val="2"/>
          <c:order val="2"/>
          <c:tx>
            <c:strRef>
              <c:f>Φύλλο1!$D$1</c:f>
              <c:strCache>
                <c:ptCount val="1"/>
                <c:pt idx="0">
                  <c:v>Εξ 2, Α</c:v>
                </c:pt>
              </c:strCache>
            </c:strRef>
          </c:tx>
          <c:spPr>
            <a:solidFill>
              <a:schemeClr val="accent6">
                <a:alpha val="75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Φύλλο1!$D$2</c:f>
              <c:numCache>
                <c:formatCode>#,##0.00</c:formatCode>
                <c:ptCount val="1"/>
                <c:pt idx="0">
                  <c:v>0.59</c:v>
                </c:pt>
              </c:numCache>
            </c:numRef>
          </c:val>
          <c:extLst xmlns:c16r2="http://schemas.microsoft.com/office/drawing/2015/06/chart">
            <c:ext xmlns:c16="http://schemas.microsoft.com/office/drawing/2014/chart" uri="{C3380CC4-5D6E-409C-BE32-E72D297353CC}">
              <c16:uniqueId val="{00000003-F198-1B44-A708-7EDCFA58CE99}"/>
            </c:ext>
          </c:extLst>
        </c:ser>
        <c:ser>
          <c:idx val="3"/>
          <c:order val="3"/>
          <c:tx>
            <c:strRef>
              <c:f>Φύλλο1!$E$1</c:f>
              <c:strCache>
                <c:ptCount val="1"/>
                <c:pt idx="0">
                  <c:v>Εξ 2, Β </c:v>
                </c:pt>
              </c:strCache>
            </c:strRef>
          </c:tx>
          <c:spPr>
            <a:solidFill>
              <a:schemeClr val="accent4">
                <a:alpha val="75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Φύλλο1!$E$2</c:f>
              <c:numCache>
                <c:formatCode>#,##0.00</c:formatCode>
                <c:ptCount val="1"/>
                <c:pt idx="0">
                  <c:v>0.72</c:v>
                </c:pt>
              </c:numCache>
            </c:numRef>
          </c:val>
          <c:extLst xmlns:c16r2="http://schemas.microsoft.com/office/drawing/2015/06/chart">
            <c:ext xmlns:c16="http://schemas.microsoft.com/office/drawing/2014/chart" uri="{C3380CC4-5D6E-409C-BE32-E72D297353CC}">
              <c16:uniqueId val="{00000004-F198-1B44-A708-7EDCFA58CE99}"/>
            </c:ext>
          </c:extLst>
        </c:ser>
        <c:ser>
          <c:idx val="4"/>
          <c:order val="4"/>
          <c:tx>
            <c:strRef>
              <c:f>Φύλλο1!$F$1</c:f>
              <c:strCache>
                <c:ptCount val="1"/>
                <c:pt idx="0">
                  <c:v>Εξ 2, Γ</c:v>
                </c:pt>
              </c:strCache>
            </c:strRef>
          </c:tx>
          <c:spPr>
            <a:solidFill>
              <a:schemeClr val="accent5">
                <a:alpha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Φύλλο1!$F$2</c:f>
              <c:numCache>
                <c:formatCode>#,##0.00</c:formatCode>
                <c:ptCount val="1"/>
                <c:pt idx="0">
                  <c:v>0.67</c:v>
                </c:pt>
              </c:numCache>
            </c:numRef>
          </c:val>
          <c:extLst xmlns:c16r2="http://schemas.microsoft.com/office/drawing/2015/06/chart">
            <c:ext xmlns:c16="http://schemas.microsoft.com/office/drawing/2014/chart" uri="{C3380CC4-5D6E-409C-BE32-E72D297353CC}">
              <c16:uniqueId val="{00000005-F198-1B44-A708-7EDCFA58CE99}"/>
            </c:ext>
          </c:extLst>
        </c:ser>
        <c:ser>
          <c:idx val="5"/>
          <c:order val="5"/>
          <c:tx>
            <c:strRef>
              <c:f>Φύλλο1!$G$1</c:f>
              <c:strCache>
                <c:ptCount val="1"/>
                <c:pt idx="0">
                  <c:v>NEO</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Κατηγορία 1</c:v>
                </c:pt>
              </c:strCache>
            </c:strRef>
          </c:cat>
          <c:val>
            <c:numRef>
              <c:f>Φύλλο1!$G$2</c:f>
              <c:numCache>
                <c:formatCode>#,##0.00</c:formatCode>
                <c:ptCount val="1"/>
                <c:pt idx="0">
                  <c:v>0.47</c:v>
                </c:pt>
              </c:numCache>
            </c:numRef>
          </c:val>
          <c:extLst xmlns:c16r2="http://schemas.microsoft.com/office/drawing/2015/06/chart">
            <c:ext xmlns:c16="http://schemas.microsoft.com/office/drawing/2014/chart" uri="{C3380CC4-5D6E-409C-BE32-E72D297353CC}">
              <c16:uniqueId val="{00000000-AC25-134D-B4BF-2B23B544A7A8}"/>
            </c:ext>
          </c:extLst>
        </c:ser>
        <c:dLbls>
          <c:showLegendKey val="0"/>
          <c:showVal val="0"/>
          <c:showCatName val="0"/>
          <c:showSerName val="0"/>
          <c:showPercent val="0"/>
          <c:showBubbleSize val="0"/>
        </c:dLbls>
        <c:gapWidth val="219"/>
        <c:overlap val="-27"/>
        <c:axId val="185442304"/>
        <c:axId val="185443840"/>
      </c:barChart>
      <c:catAx>
        <c:axId val="185442304"/>
        <c:scaling>
          <c:orientation val="minMax"/>
        </c:scaling>
        <c:delete val="1"/>
        <c:axPos val="b"/>
        <c:numFmt formatCode="General" sourceLinked="1"/>
        <c:majorTickMark val="none"/>
        <c:minorTickMark val="none"/>
        <c:tickLblPos val="nextTo"/>
        <c:crossAx val="185443840"/>
        <c:crosses val="autoZero"/>
        <c:auto val="1"/>
        <c:lblAlgn val="ctr"/>
        <c:lblOffset val="100"/>
        <c:noMultiLvlLbl val="0"/>
      </c:catAx>
      <c:valAx>
        <c:axId val="185443840"/>
        <c:scaling>
          <c:orientation val="minMax"/>
          <c:min val="0"/>
        </c:scaling>
        <c:delete val="1"/>
        <c:axPos val="l"/>
        <c:numFmt formatCode="#,##0.00" sourceLinked="1"/>
        <c:majorTickMark val="out"/>
        <c:minorTickMark val="none"/>
        <c:tickLblPos val="nextTo"/>
        <c:crossAx val="1854423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l-G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632CE-B59F-4240-BDA2-65D16EE265A1}" type="datetimeFigureOut">
              <a:rPr lang="el-GR" smtClean="0"/>
              <a:t>29/7/2021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39D28-686F-4444-85D5-F698CA9EC52B}" type="slidenum">
              <a:rPr lang="el-GR" smtClean="0"/>
              <a:t>‹#›</a:t>
            </a:fld>
            <a:endParaRPr lang="el-GR"/>
          </a:p>
        </p:txBody>
      </p:sp>
    </p:spTree>
    <p:extLst>
      <p:ext uri="{BB962C8B-B14F-4D97-AF65-F5344CB8AC3E}">
        <p14:creationId xmlns:p14="http://schemas.microsoft.com/office/powerpoint/2010/main" val="3789378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202E8B43-EB69-43E1-B755-68B6A1674578}" type="slidenum">
              <a:rPr lang="en-US" smtClean="0"/>
              <a:pPr>
                <a:defRPr/>
              </a:pPr>
              <a:t>1</a:t>
            </a:fld>
            <a:endParaRPr lang="en-US"/>
          </a:p>
        </p:txBody>
      </p:sp>
    </p:spTree>
    <p:extLst>
      <p:ext uri="{BB962C8B-B14F-4D97-AF65-F5344CB8AC3E}">
        <p14:creationId xmlns:p14="http://schemas.microsoft.com/office/powerpoint/2010/main" val="1263535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202E8B43-EB69-43E1-B755-68B6A1674578}" type="slidenum">
              <a:rPr lang="en-US" smtClean="0"/>
              <a:pPr>
                <a:defRPr/>
              </a:pPr>
              <a:t>5</a:t>
            </a:fld>
            <a:endParaRPr lang="en-US"/>
          </a:p>
        </p:txBody>
      </p:sp>
    </p:spTree>
    <p:extLst>
      <p:ext uri="{BB962C8B-B14F-4D97-AF65-F5344CB8AC3E}">
        <p14:creationId xmlns:p14="http://schemas.microsoft.com/office/powerpoint/2010/main" val="392743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E8B43-EB69-43E1-B755-68B6A16745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6643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DDBA9D56-C653-B840-B1C4-37F01C7F075F}" type="slidenum">
              <a:rPr lang="el-GR" smtClean="0"/>
              <a:t>18</a:t>
            </a:fld>
            <a:endParaRPr lang="el-GR"/>
          </a:p>
        </p:txBody>
      </p:sp>
    </p:spTree>
    <p:extLst>
      <p:ext uri="{BB962C8B-B14F-4D97-AF65-F5344CB8AC3E}">
        <p14:creationId xmlns:p14="http://schemas.microsoft.com/office/powerpoint/2010/main" val="3839605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DDBA9D56-C653-B840-B1C4-37F01C7F075F}" type="slidenum">
              <a:rPr lang="el-GR" smtClean="0"/>
              <a:t>19</a:t>
            </a:fld>
            <a:endParaRPr lang="el-GR"/>
          </a:p>
        </p:txBody>
      </p:sp>
    </p:spTree>
    <p:extLst>
      <p:ext uri="{BB962C8B-B14F-4D97-AF65-F5344CB8AC3E}">
        <p14:creationId xmlns:p14="http://schemas.microsoft.com/office/powerpoint/2010/main" val="495444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DDBA9D56-C653-B840-B1C4-37F01C7F075F}" type="slidenum">
              <a:rPr lang="el-GR" smtClean="0"/>
              <a:t>20</a:t>
            </a:fld>
            <a:endParaRPr lang="el-GR"/>
          </a:p>
        </p:txBody>
      </p:sp>
    </p:spTree>
    <p:extLst>
      <p:ext uri="{BB962C8B-B14F-4D97-AF65-F5344CB8AC3E}">
        <p14:creationId xmlns:p14="http://schemas.microsoft.com/office/powerpoint/2010/main" val="1614649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DDBA9D56-C653-B840-B1C4-37F01C7F075F}" type="slidenum">
              <a:rPr lang="el-GR" smtClean="0"/>
              <a:t>21</a:t>
            </a:fld>
            <a:endParaRPr lang="el-GR"/>
          </a:p>
        </p:txBody>
      </p:sp>
    </p:spTree>
    <p:extLst>
      <p:ext uri="{BB962C8B-B14F-4D97-AF65-F5344CB8AC3E}">
        <p14:creationId xmlns:p14="http://schemas.microsoft.com/office/powerpoint/2010/main" val="3925975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D19D942-B879-3D4D-A618-9A3BF3441FD4}"/>
              </a:ext>
            </a:extLst>
          </p:cNvPr>
          <p:cNvSpPr>
            <a:spLocks noGrp="1"/>
          </p:cNvSpPr>
          <p:nvPr>
            <p:ph type="ctrTitle"/>
          </p:nvPr>
        </p:nvSpPr>
        <p:spPr>
          <a:xfrm>
            <a:off x="1524000" y="1122363"/>
            <a:ext cx="9144000" cy="2387600"/>
          </a:xfrm>
        </p:spPr>
        <p:txBody>
          <a:bodyPr anchor="b"/>
          <a:lstStyle>
            <a:lvl1pPr algn="ctr">
              <a:defRPr sz="6000"/>
            </a:lvl1pPr>
          </a:lstStyle>
          <a:p>
            <a:r>
              <a:rPr lang="el-GR" dirty="0"/>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162CFDF4-A9A5-AB4B-96E5-029BD7DBE2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Κάντε κλικ για να επεξεργαστείτε τον υπότιτλο του υποδείγματος</a:t>
            </a:r>
          </a:p>
        </p:txBody>
      </p:sp>
    </p:spTree>
    <p:extLst>
      <p:ext uri="{BB962C8B-B14F-4D97-AF65-F5344CB8AC3E}">
        <p14:creationId xmlns:p14="http://schemas.microsoft.com/office/powerpoint/2010/main" val="3112341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Slide">
    <p:bg>
      <p:bgPr>
        <a:gradFill>
          <a:gsLst>
            <a:gs pos="79000">
              <a:schemeClr val="accent6"/>
            </a:gs>
            <a:gs pos="39000">
              <a:schemeClr val="accent1">
                <a:lumMod val="75000"/>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xmlns="" id="{8AFD5A6A-9940-C444-A0BB-F0FD73E0285B}"/>
              </a:ext>
            </a:extLst>
          </p:cNvPr>
          <p:cNvSpPr>
            <a:spLocks noGrp="1"/>
          </p:cNvSpPr>
          <p:nvPr>
            <p:ph type="sldNum" sz="quarter" idx="10"/>
          </p:nvPr>
        </p:nvSpPr>
        <p:spPr>
          <a:xfrm>
            <a:off x="9239251" y="6502126"/>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pic>
        <p:nvPicPr>
          <p:cNvPr id="3" name="Picture 4">
            <a:extLst>
              <a:ext uri="{FF2B5EF4-FFF2-40B4-BE49-F238E27FC236}">
                <a16:creationId xmlns:a16="http://schemas.microsoft.com/office/drawing/2014/main" xmlns="" id="{2AB8542B-8D08-B941-BF82-7983773B20E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764"/>
          <a:stretch/>
        </p:blipFill>
        <p:spPr bwMode="auto">
          <a:xfrm>
            <a:off x="5055588" y="1550638"/>
            <a:ext cx="6847323" cy="3756725"/>
          </a:xfrm>
          <a:prstGeom prst="rect">
            <a:avLst/>
          </a:prstGeom>
          <a:noFill/>
          <a:extLst>
            <a:ext uri="{909E8E84-426E-40DD-AFC4-6F175D3DCCD1}">
              <a14:hiddenFill xmlns:a14="http://schemas.microsoft.com/office/drawing/2010/main">
                <a:solidFill>
                  <a:srgbClr val="FFFFFF"/>
                </a:solidFill>
              </a14:hiddenFill>
            </a:ext>
          </a:extLst>
        </p:spPr>
      </p:pic>
      <p:sp>
        <p:nvSpPr>
          <p:cNvPr id="7" name="Τίτλος 1">
            <a:extLst>
              <a:ext uri="{FF2B5EF4-FFF2-40B4-BE49-F238E27FC236}">
                <a16:creationId xmlns:a16="http://schemas.microsoft.com/office/drawing/2014/main" xmlns="" id="{1C886F5C-E844-1A41-B3ED-6EBDBAF18AE5}"/>
              </a:ext>
            </a:extLst>
          </p:cNvPr>
          <p:cNvSpPr>
            <a:spLocks noGrp="1"/>
          </p:cNvSpPr>
          <p:nvPr>
            <p:ph type="ctrTitle"/>
          </p:nvPr>
        </p:nvSpPr>
        <p:spPr>
          <a:xfrm>
            <a:off x="229643" y="632033"/>
            <a:ext cx="4797881" cy="2387600"/>
          </a:xfrm>
        </p:spPr>
        <p:txBody>
          <a:bodyPr anchor="b">
            <a:normAutofit/>
          </a:bodyPr>
          <a:lstStyle>
            <a:lvl1pPr algn="l">
              <a:defRPr lang="el-GR" sz="9600" b="1" kern="1200" dirty="0">
                <a:solidFill>
                  <a:srgbClr val="FFC000"/>
                </a:solidFill>
                <a:latin typeface="Verdana" panose="020B0604030504040204" pitchFamily="34" charset="0"/>
                <a:ea typeface="Verdana" panose="020B0604030504040204" pitchFamily="34" charset="0"/>
                <a:cs typeface="Verdana" panose="020B0604030504040204" pitchFamily="34" charset="0"/>
              </a:defRPr>
            </a:lvl1pPr>
          </a:lstStyle>
          <a:p>
            <a:r>
              <a:rPr lang="el-GR" dirty="0"/>
              <a:t>Κάντε κλικ για να επεξεργαστείτε τον τίτλο υποδείγματος</a:t>
            </a:r>
          </a:p>
        </p:txBody>
      </p:sp>
      <p:sp>
        <p:nvSpPr>
          <p:cNvPr id="9" name="Υπότιτλος 2">
            <a:extLst>
              <a:ext uri="{FF2B5EF4-FFF2-40B4-BE49-F238E27FC236}">
                <a16:creationId xmlns:a16="http://schemas.microsoft.com/office/drawing/2014/main" xmlns="" id="{3265ACCB-EB59-614B-83D7-FA5FCF2D8663}"/>
              </a:ext>
            </a:extLst>
          </p:cNvPr>
          <p:cNvSpPr>
            <a:spLocks noGrp="1"/>
          </p:cNvSpPr>
          <p:nvPr>
            <p:ph type="subTitle" idx="1"/>
          </p:nvPr>
        </p:nvSpPr>
        <p:spPr>
          <a:xfrm>
            <a:off x="229643" y="3602038"/>
            <a:ext cx="4825945" cy="1655762"/>
          </a:xfrm>
        </p:spPr>
        <p:txBody>
          <a:bodyPr anchor="b">
            <a:noAutofit/>
          </a:bodyPr>
          <a:lstStyle>
            <a:lvl1pPr marL="0" indent="0" algn="l">
              <a:buNone/>
              <a:defRPr sz="440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Κάντε κλικ για να επεξεργαστείτε τον υπότιτλο του υποδείγματος</a:t>
            </a:r>
          </a:p>
        </p:txBody>
      </p:sp>
    </p:spTree>
    <p:extLst>
      <p:ext uri="{BB962C8B-B14F-4D97-AF65-F5344CB8AC3E}">
        <p14:creationId xmlns:p14="http://schemas.microsoft.com/office/powerpoint/2010/main" val="100466355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3227" y="1398896"/>
            <a:ext cx="7701126" cy="4615509"/>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a:cxnSpLocks/>
          </p:cNvCxnSpPr>
          <p:nvPr userDrawn="1"/>
        </p:nvCxnSpPr>
        <p:spPr>
          <a:xfrm>
            <a:off x="1833923" y="455382"/>
            <a:ext cx="10129478" cy="0"/>
          </a:xfrm>
          <a:prstGeom prst="line">
            <a:avLst/>
          </a:prstGeom>
          <a:noFill/>
          <a:ln w="57150" cap="flat" cmpd="sng" algn="ctr">
            <a:solidFill>
              <a:srgbClr val="FFC000"/>
            </a:solidFill>
            <a:prstDash val="solid"/>
          </a:ln>
          <a:effectLst/>
        </p:spPr>
      </p:cxnSp>
      <p:sp>
        <p:nvSpPr>
          <p:cNvPr id="2" name="Title 1"/>
          <p:cNvSpPr>
            <a:spLocks noGrp="1"/>
          </p:cNvSpPr>
          <p:nvPr>
            <p:ph type="title" hasCustomPrompt="1"/>
          </p:nvPr>
        </p:nvSpPr>
        <p:spPr>
          <a:xfrm>
            <a:off x="220617" y="116890"/>
            <a:ext cx="1512000" cy="5811297"/>
          </a:xfrm>
          <a:solidFill>
            <a:schemeClr val="bg1">
              <a:lumMod val="50000"/>
            </a:schemeClr>
          </a:solidFill>
        </p:spPr>
        <p:txBody>
          <a:bodyPr vert="vert270">
            <a:normAutofit/>
          </a:bodyPr>
          <a:lstStyle>
            <a:lvl1pPr algn="l">
              <a:lnSpc>
                <a:spcPct val="100000"/>
              </a:lnSpc>
              <a:defRPr sz="2400">
                <a:solidFill>
                  <a:schemeClr val="bg1"/>
                </a:solidFill>
                <a:effectLst/>
                <a:latin typeface="Verdana" panose="020B0604030504040204" pitchFamily="34" charset="0"/>
                <a:ea typeface="Verdana" panose="020B0604030504040204" pitchFamily="34" charset="0"/>
              </a:defRPr>
            </a:lvl1pPr>
          </a:lstStyle>
          <a:p>
            <a:r>
              <a:rPr lang="en-US" dirty="0"/>
              <a:t>Click to edit Master title style</a:t>
            </a:r>
          </a:p>
        </p:txBody>
      </p:sp>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cxnSp>
        <p:nvCxnSpPr>
          <p:cNvPr id="11" name="Straight Connector 3">
            <a:extLst>
              <a:ext uri="{FF2B5EF4-FFF2-40B4-BE49-F238E27FC236}">
                <a16:creationId xmlns:a16="http://schemas.microsoft.com/office/drawing/2014/main" xmlns="" id="{6CF2C8B3-7827-AD49-9D10-20340A91BDC3}"/>
              </a:ext>
            </a:extLst>
          </p:cNvPr>
          <p:cNvCxnSpPr>
            <a:cxnSpLocks/>
          </p:cNvCxnSpPr>
          <p:nvPr userDrawn="1"/>
        </p:nvCxnSpPr>
        <p:spPr>
          <a:xfrm>
            <a:off x="1833923" y="6411019"/>
            <a:ext cx="10123667" cy="0"/>
          </a:xfrm>
          <a:prstGeom prst="line">
            <a:avLst/>
          </a:prstGeom>
          <a:noFill/>
          <a:ln w="76200" cap="flat" cmpd="thickThin" algn="ctr">
            <a:solidFill>
              <a:srgbClr val="FFC000"/>
            </a:solidFill>
            <a:prstDash val="solid"/>
          </a:ln>
          <a:effectLst/>
        </p:spPr>
      </p:cxnSp>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spTree>
    <p:extLst>
      <p:ext uri="{BB962C8B-B14F-4D97-AF65-F5344CB8AC3E}">
        <p14:creationId xmlns:p14="http://schemas.microsoft.com/office/powerpoint/2010/main" val="187886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3227" y="1398896"/>
            <a:ext cx="7701126" cy="4615509"/>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a:cxnSpLocks/>
          </p:cNvCxnSpPr>
          <p:nvPr userDrawn="1"/>
        </p:nvCxnSpPr>
        <p:spPr>
          <a:xfrm>
            <a:off x="1833923" y="455382"/>
            <a:ext cx="10129478" cy="0"/>
          </a:xfrm>
          <a:prstGeom prst="line">
            <a:avLst/>
          </a:prstGeom>
          <a:noFill/>
          <a:ln w="57150" cap="flat" cmpd="sng" algn="ctr">
            <a:solidFill>
              <a:srgbClr val="FFC000"/>
            </a:solidFill>
            <a:prstDash val="solid"/>
          </a:ln>
          <a:effectLst/>
        </p:spPr>
      </p:cxnSp>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cxnSp>
        <p:nvCxnSpPr>
          <p:cNvPr id="11" name="Straight Connector 3">
            <a:extLst>
              <a:ext uri="{FF2B5EF4-FFF2-40B4-BE49-F238E27FC236}">
                <a16:creationId xmlns:a16="http://schemas.microsoft.com/office/drawing/2014/main" xmlns="" id="{6CF2C8B3-7827-AD49-9D10-20340A91BDC3}"/>
              </a:ext>
            </a:extLst>
          </p:cNvPr>
          <p:cNvCxnSpPr>
            <a:cxnSpLocks/>
          </p:cNvCxnSpPr>
          <p:nvPr userDrawn="1"/>
        </p:nvCxnSpPr>
        <p:spPr>
          <a:xfrm>
            <a:off x="1833923" y="6411019"/>
            <a:ext cx="10123667" cy="0"/>
          </a:xfrm>
          <a:prstGeom prst="line">
            <a:avLst/>
          </a:prstGeom>
          <a:noFill/>
          <a:ln w="76200" cap="flat" cmpd="thickThin" algn="ctr">
            <a:solidFill>
              <a:srgbClr val="FFC000"/>
            </a:solidFill>
            <a:prstDash val="solid"/>
          </a:ln>
          <a:effectLst/>
        </p:spPr>
      </p:cxnSp>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spTree>
    <p:extLst>
      <p:ext uri="{BB962C8B-B14F-4D97-AF65-F5344CB8AC3E}">
        <p14:creationId xmlns:p14="http://schemas.microsoft.com/office/powerpoint/2010/main" val="835107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xmlns="" id="{8AFD5A6A-9940-C444-A0BB-F0FD73E0285B}"/>
              </a:ext>
            </a:extLst>
          </p:cNvPr>
          <p:cNvSpPr>
            <a:spLocks noGrp="1"/>
          </p:cNvSpPr>
          <p:nvPr>
            <p:ph type="sldNum" sz="quarter" idx="10"/>
          </p:nvPr>
        </p:nvSpPr>
        <p:spPr>
          <a:xfrm>
            <a:off x="9239251" y="6356351"/>
            <a:ext cx="2743200" cy="365125"/>
          </a:xfrm>
        </p:spPr>
        <p:txBody>
          <a:bodyPr/>
          <a:lstStyle>
            <a:lvl1pPr>
              <a:defRPr sz="1467">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spTree>
    <p:extLst>
      <p:ext uri="{BB962C8B-B14F-4D97-AF65-F5344CB8AC3E}">
        <p14:creationId xmlns:p14="http://schemas.microsoft.com/office/powerpoint/2010/main" val="2701937149"/>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84000" y="1122363"/>
            <a:ext cx="4608000" cy="3171211"/>
          </a:xfrm>
        </p:spPr>
        <p:txBody>
          <a:bodyPr anchor="b">
            <a:normAutofit/>
          </a:bodyPr>
          <a:lstStyle>
            <a:lvl1pPr algn="r">
              <a:defRPr lang="en-US" sz="6400" kern="1200" dirty="0">
                <a:solidFill>
                  <a:schemeClr val="accent1">
                    <a:lumMod val="75000"/>
                  </a:schemeClr>
                </a:solidFill>
                <a:effectLst>
                  <a:outerShdw blurRad="38100" dist="38100" dir="2700000" algn="tl">
                    <a:srgbClr val="000000">
                      <a:alpha val="43137"/>
                    </a:srgbClr>
                  </a:outerShdw>
                </a:effectLst>
                <a:latin typeface="+mn-lt"/>
                <a:ea typeface="+mj-ea"/>
                <a:cs typeface="+mj-cs"/>
              </a:defRPr>
            </a:lvl1pPr>
          </a:lstStyle>
          <a:p>
            <a:r>
              <a:rPr lang="en-US" dirty="0"/>
              <a:t>Click to edit Master title style</a:t>
            </a:r>
          </a:p>
        </p:txBody>
      </p:sp>
      <p:sp>
        <p:nvSpPr>
          <p:cNvPr id="7" name="Slide Number Placeholder 5"/>
          <p:cNvSpPr>
            <a:spLocks noGrp="1"/>
          </p:cNvSpPr>
          <p:nvPr>
            <p:ph type="sldNum" sz="quarter" idx="10"/>
          </p:nvPr>
        </p:nvSpPr>
        <p:spPr>
          <a:xfrm>
            <a:off x="9239251" y="6356351"/>
            <a:ext cx="2743200" cy="365125"/>
          </a:xfrm>
        </p:spPr>
        <p:txBody>
          <a:bodyPr/>
          <a:lstStyle>
            <a:lvl1pPr>
              <a:defRPr/>
            </a:lvl1pPr>
          </a:lstStyle>
          <a:p>
            <a:pPr>
              <a:defRPr/>
            </a:pPr>
            <a:fld id="{CEEAD2AE-396D-4C5C-8389-DAC89B90429D}" type="slidenum">
              <a:rPr lang="en-US"/>
              <a:pPr>
                <a:defRPr/>
              </a:pPr>
              <a:t>‹#›</a:t>
            </a:fld>
            <a:endParaRPr lang="en-US"/>
          </a:p>
        </p:txBody>
      </p:sp>
    </p:spTree>
    <p:extLst>
      <p:ext uri="{BB962C8B-B14F-4D97-AF65-F5344CB8AC3E}">
        <p14:creationId xmlns:p14="http://schemas.microsoft.com/office/powerpoint/2010/main" val="323705077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Κενό">
    <p:bg>
      <p:bgPr>
        <a:solidFill>
          <a:schemeClr val="tx1">
            <a:alpha val="65000"/>
          </a:schemeClr>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xmlns="" id="{19A92C29-B134-9E4D-995D-1DBEF0D19158}"/>
              </a:ext>
            </a:extLst>
          </p:cNvPr>
          <p:cNvSpPr>
            <a:spLocks noGrp="1"/>
          </p:cNvSpPr>
          <p:nvPr>
            <p:ph type="sldNum" sz="quarter" idx="10"/>
          </p:nvPr>
        </p:nvSpPr>
        <p:spPr>
          <a:xfrm>
            <a:off x="9239251" y="6481046"/>
            <a:ext cx="2743200" cy="365125"/>
          </a:xfrm>
        </p:spPr>
        <p:txBody>
          <a:bodyPr/>
          <a:lstStyle>
            <a:lvl1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sp>
        <p:nvSpPr>
          <p:cNvPr id="7" name="Τίτλος 1">
            <a:extLst>
              <a:ext uri="{FF2B5EF4-FFF2-40B4-BE49-F238E27FC236}">
                <a16:creationId xmlns:a16="http://schemas.microsoft.com/office/drawing/2014/main" xmlns="" id="{9C54EACD-86EF-DE43-8A53-0631739CE0A1}"/>
              </a:ext>
            </a:extLst>
          </p:cNvPr>
          <p:cNvSpPr>
            <a:spLocks noGrp="1"/>
          </p:cNvSpPr>
          <p:nvPr>
            <p:ph type="ctrTitle"/>
          </p:nvPr>
        </p:nvSpPr>
        <p:spPr>
          <a:xfrm>
            <a:off x="7184570" y="1122363"/>
            <a:ext cx="4797881" cy="2387600"/>
          </a:xfrm>
        </p:spPr>
        <p:txBody>
          <a:bodyPr anchor="b">
            <a:normAutofit/>
          </a:bodyPr>
          <a:lstStyle>
            <a:lvl1pPr algn="ctr">
              <a:defRPr sz="3600">
                <a:solidFill>
                  <a:srgbClr val="FFC000"/>
                </a:solidFill>
                <a:latin typeface="Verdana" panose="020B0604030504040204" pitchFamily="34" charset="0"/>
                <a:ea typeface="Verdana" panose="020B0604030504040204" pitchFamily="34" charset="0"/>
                <a:cs typeface="Verdana" panose="020B0604030504040204" pitchFamily="34" charset="0"/>
              </a:defRPr>
            </a:lvl1pPr>
          </a:lstStyle>
          <a:p>
            <a:r>
              <a:rPr lang="el-GR" dirty="0"/>
              <a:t>Κάντε κλικ για να επεξεργαστείτε τον τίτλο υποδείγματος</a:t>
            </a:r>
          </a:p>
        </p:txBody>
      </p:sp>
      <p:sp>
        <p:nvSpPr>
          <p:cNvPr id="8" name="Υπότιτλος 2">
            <a:extLst>
              <a:ext uri="{FF2B5EF4-FFF2-40B4-BE49-F238E27FC236}">
                <a16:creationId xmlns:a16="http://schemas.microsoft.com/office/drawing/2014/main" xmlns="" id="{68F0A67E-C314-6242-B626-A0BC6DBA0DCE}"/>
              </a:ext>
            </a:extLst>
          </p:cNvPr>
          <p:cNvSpPr>
            <a:spLocks noGrp="1"/>
          </p:cNvSpPr>
          <p:nvPr>
            <p:ph type="subTitle" idx="1"/>
          </p:nvPr>
        </p:nvSpPr>
        <p:spPr>
          <a:xfrm>
            <a:off x="7184570" y="3602038"/>
            <a:ext cx="4797881" cy="1655762"/>
          </a:xfrm>
        </p:spPr>
        <p:txBody>
          <a:bodyPr anchor="b">
            <a:normAutofit/>
          </a:bodyPr>
          <a:lstStyle>
            <a:lvl1pPr marL="0" indent="0" algn="r">
              <a:buNone/>
              <a:defRPr sz="1800">
                <a:solidFill>
                  <a:srgbClr val="FFC0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Κάντε κλικ για να επεξεργαστείτε τον υπότιτλο του υποδείγματος</a:t>
            </a:r>
          </a:p>
        </p:txBody>
      </p:sp>
      <p:pic>
        <p:nvPicPr>
          <p:cNvPr id="9" name="Picture 4">
            <a:extLst>
              <a:ext uri="{FF2B5EF4-FFF2-40B4-BE49-F238E27FC236}">
                <a16:creationId xmlns:a16="http://schemas.microsoft.com/office/drawing/2014/main" xmlns="" id="{4D6282DA-4E89-6248-9EEE-DE41E0F11D4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10478"/>
          <a:stretch/>
        </p:blipFill>
        <p:spPr bwMode="auto">
          <a:xfrm>
            <a:off x="193517" y="1350458"/>
            <a:ext cx="6907230" cy="4031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98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18" y="1398896"/>
            <a:ext cx="11723735" cy="4615509"/>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a:cxnSpLocks/>
          </p:cNvCxnSpPr>
          <p:nvPr userDrawn="1"/>
        </p:nvCxnSpPr>
        <p:spPr>
          <a:xfrm>
            <a:off x="220618" y="1308135"/>
            <a:ext cx="11742783" cy="0"/>
          </a:xfrm>
          <a:prstGeom prst="line">
            <a:avLst/>
          </a:prstGeom>
          <a:noFill/>
          <a:ln w="57150" cap="flat" cmpd="sng" algn="ctr">
            <a:solidFill>
              <a:srgbClr val="FFC000"/>
            </a:solidFill>
            <a:prstDash val="solid"/>
          </a:ln>
          <a:effectLst/>
        </p:spPr>
      </p:cxnSp>
      <p:sp>
        <p:nvSpPr>
          <p:cNvPr id="2" name="Title 1"/>
          <p:cNvSpPr>
            <a:spLocks noGrp="1"/>
          </p:cNvSpPr>
          <p:nvPr>
            <p:ph type="title"/>
          </p:nvPr>
        </p:nvSpPr>
        <p:spPr>
          <a:xfrm>
            <a:off x="220618" y="116890"/>
            <a:ext cx="11723735" cy="1100485"/>
          </a:xfrm>
          <a:solidFill>
            <a:schemeClr val="bg1">
              <a:lumMod val="50000"/>
            </a:schemeClr>
          </a:solidFill>
        </p:spPr>
        <p:txBody>
          <a:bodyPr>
            <a:normAutofit/>
          </a:bodyPr>
          <a:lstStyle>
            <a:lvl1pPr algn="l">
              <a:lnSpc>
                <a:spcPct val="100000"/>
              </a:lnSpc>
              <a:defRPr sz="2400">
                <a:solidFill>
                  <a:schemeClr val="bg1"/>
                </a:solidFill>
                <a:effectLst/>
                <a:latin typeface="Verdana" panose="020B0604030504040204" pitchFamily="34" charset="0"/>
                <a:ea typeface="Verdana" panose="020B0604030504040204" pitchFamily="34" charset="0"/>
              </a:defRPr>
            </a:lvl1pPr>
          </a:lstStyle>
          <a:p>
            <a:r>
              <a:rPr lang="en-US" dirty="0"/>
              <a:t>Click to edit Master title style</a:t>
            </a:r>
          </a:p>
        </p:txBody>
      </p:sp>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cxnSp>
        <p:nvCxnSpPr>
          <p:cNvPr id="11" name="Straight Connector 3">
            <a:extLst>
              <a:ext uri="{FF2B5EF4-FFF2-40B4-BE49-F238E27FC236}">
                <a16:creationId xmlns:a16="http://schemas.microsoft.com/office/drawing/2014/main" xmlns="" id="{6CF2C8B3-7827-AD49-9D10-20340A91BDC3}"/>
              </a:ext>
            </a:extLst>
          </p:cNvPr>
          <p:cNvCxnSpPr>
            <a:cxnSpLocks/>
          </p:cNvCxnSpPr>
          <p:nvPr userDrawn="1"/>
        </p:nvCxnSpPr>
        <p:spPr>
          <a:xfrm>
            <a:off x="1833923" y="6411019"/>
            <a:ext cx="10123667" cy="0"/>
          </a:xfrm>
          <a:prstGeom prst="line">
            <a:avLst/>
          </a:prstGeom>
          <a:noFill/>
          <a:ln w="76200" cap="flat" cmpd="thickThin" algn="ctr">
            <a:solidFill>
              <a:srgbClr val="FFC000"/>
            </a:solidFill>
            <a:prstDash val="solid"/>
          </a:ln>
          <a:effectLst/>
        </p:spPr>
      </p:cxnSp>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spTree>
    <p:extLst>
      <p:ext uri="{BB962C8B-B14F-4D97-AF65-F5344CB8AC3E}">
        <p14:creationId xmlns:p14="http://schemas.microsoft.com/office/powerpoint/2010/main" val="300762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19" y="1398896"/>
            <a:ext cx="6251734" cy="4615509"/>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a:cxnSpLocks/>
          </p:cNvCxnSpPr>
          <p:nvPr userDrawn="1"/>
        </p:nvCxnSpPr>
        <p:spPr>
          <a:xfrm>
            <a:off x="220618" y="1308135"/>
            <a:ext cx="11742783" cy="0"/>
          </a:xfrm>
          <a:prstGeom prst="line">
            <a:avLst/>
          </a:prstGeom>
          <a:noFill/>
          <a:ln w="57150" cap="flat" cmpd="sng" algn="ctr">
            <a:solidFill>
              <a:srgbClr val="FFC000"/>
            </a:solidFill>
            <a:prstDash val="solid"/>
          </a:ln>
          <a:effectLst/>
        </p:spPr>
      </p:cxnSp>
      <p:sp>
        <p:nvSpPr>
          <p:cNvPr id="2" name="Title 1"/>
          <p:cNvSpPr>
            <a:spLocks noGrp="1"/>
          </p:cNvSpPr>
          <p:nvPr>
            <p:ph type="title"/>
          </p:nvPr>
        </p:nvSpPr>
        <p:spPr>
          <a:xfrm>
            <a:off x="220618" y="116890"/>
            <a:ext cx="11723735" cy="1100485"/>
          </a:xfrm>
          <a:solidFill>
            <a:schemeClr val="bg1">
              <a:lumMod val="50000"/>
            </a:schemeClr>
          </a:solidFill>
        </p:spPr>
        <p:txBody>
          <a:bodyPr>
            <a:normAutofit/>
          </a:bodyPr>
          <a:lstStyle>
            <a:lvl1pPr algn="l">
              <a:lnSpc>
                <a:spcPct val="100000"/>
              </a:lnSpc>
              <a:defRPr sz="2400">
                <a:solidFill>
                  <a:schemeClr val="bg1"/>
                </a:solidFill>
                <a:effectLst/>
                <a:latin typeface="Verdana" panose="020B0604030504040204" pitchFamily="34" charset="0"/>
                <a:ea typeface="Verdana" panose="020B0604030504040204" pitchFamily="34" charset="0"/>
              </a:defRPr>
            </a:lvl1pPr>
          </a:lstStyle>
          <a:p>
            <a:r>
              <a:rPr lang="en-US" dirty="0"/>
              <a:t>Click to edit Master title style</a:t>
            </a:r>
          </a:p>
        </p:txBody>
      </p:sp>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cxnSp>
        <p:nvCxnSpPr>
          <p:cNvPr id="11" name="Straight Connector 3">
            <a:extLst>
              <a:ext uri="{FF2B5EF4-FFF2-40B4-BE49-F238E27FC236}">
                <a16:creationId xmlns:a16="http://schemas.microsoft.com/office/drawing/2014/main" xmlns="" id="{6CF2C8B3-7827-AD49-9D10-20340A91BDC3}"/>
              </a:ext>
            </a:extLst>
          </p:cNvPr>
          <p:cNvCxnSpPr>
            <a:cxnSpLocks/>
          </p:cNvCxnSpPr>
          <p:nvPr userDrawn="1"/>
        </p:nvCxnSpPr>
        <p:spPr>
          <a:xfrm>
            <a:off x="1833923" y="6411019"/>
            <a:ext cx="10123667" cy="0"/>
          </a:xfrm>
          <a:prstGeom prst="line">
            <a:avLst/>
          </a:prstGeom>
          <a:noFill/>
          <a:ln w="76200" cap="flat" cmpd="thickThin" algn="ctr">
            <a:solidFill>
              <a:srgbClr val="FFC000"/>
            </a:solidFill>
            <a:prstDash val="solid"/>
          </a:ln>
          <a:effectLst/>
        </p:spPr>
      </p:cxnSp>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pic>
        <p:nvPicPr>
          <p:cNvPr id="9" name="Picture 5">
            <a:extLst>
              <a:ext uri="{FF2B5EF4-FFF2-40B4-BE49-F238E27FC236}">
                <a16:creationId xmlns:a16="http://schemas.microsoft.com/office/drawing/2014/main" xmlns="" id="{41B07CA6-8F22-0B43-8219-E30DB484A8C6}"/>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3545" r="12906"/>
          <a:stretch/>
        </p:blipFill>
        <p:spPr bwMode="auto">
          <a:xfrm>
            <a:off x="6472352" y="1613990"/>
            <a:ext cx="5472000" cy="4710113"/>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Tree>
    <p:extLst>
      <p:ext uri="{BB962C8B-B14F-4D97-AF65-F5344CB8AC3E}">
        <p14:creationId xmlns:p14="http://schemas.microsoft.com/office/powerpoint/2010/main" val="2016317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18" y="1398896"/>
            <a:ext cx="11723735" cy="4615509"/>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a:cxnSpLocks/>
          </p:cNvCxnSpPr>
          <p:nvPr userDrawn="1"/>
        </p:nvCxnSpPr>
        <p:spPr>
          <a:xfrm>
            <a:off x="220618" y="1308135"/>
            <a:ext cx="11742783" cy="0"/>
          </a:xfrm>
          <a:prstGeom prst="line">
            <a:avLst/>
          </a:prstGeom>
          <a:noFill/>
          <a:ln w="57150" cap="flat" cmpd="sng" algn="ctr">
            <a:solidFill>
              <a:srgbClr val="FFC000"/>
            </a:solidFill>
            <a:prstDash val="solid"/>
          </a:ln>
          <a:effectLst/>
        </p:spPr>
      </p:cxnSp>
      <p:cxnSp>
        <p:nvCxnSpPr>
          <p:cNvPr id="11" name="Straight Connector 3">
            <a:extLst>
              <a:ext uri="{FF2B5EF4-FFF2-40B4-BE49-F238E27FC236}">
                <a16:creationId xmlns:a16="http://schemas.microsoft.com/office/drawing/2014/main" xmlns="" id="{6CF2C8B3-7827-AD49-9D10-20340A91BDC3}"/>
              </a:ext>
            </a:extLst>
          </p:cNvPr>
          <p:cNvCxnSpPr>
            <a:cxnSpLocks/>
          </p:cNvCxnSpPr>
          <p:nvPr userDrawn="1"/>
        </p:nvCxnSpPr>
        <p:spPr>
          <a:xfrm>
            <a:off x="1833923" y="6411019"/>
            <a:ext cx="10123667" cy="0"/>
          </a:xfrm>
          <a:prstGeom prst="line">
            <a:avLst/>
          </a:prstGeom>
          <a:noFill/>
          <a:ln w="76200" cap="flat" cmpd="thickThin" algn="ctr">
            <a:solidFill>
              <a:srgbClr val="FFC000"/>
            </a:solidFill>
            <a:prstDash val="solid"/>
          </a:ln>
          <a:effectLst/>
        </p:spPr>
      </p:cxnSp>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pic>
        <p:nvPicPr>
          <p:cNvPr id="9" name="Εικόνα 8">
            <a:extLst>
              <a:ext uri="{FF2B5EF4-FFF2-40B4-BE49-F238E27FC236}">
                <a16:creationId xmlns:a16="http://schemas.microsoft.com/office/drawing/2014/main" xmlns="" id="{99390971-36F8-3049-8AEA-134B167ABC02}"/>
              </a:ext>
            </a:extLst>
          </p:cNvPr>
          <p:cNvPicPr>
            <a:picLocks noChangeAspect="1"/>
          </p:cNvPicPr>
          <p:nvPr userDrawn="1"/>
        </p:nvPicPr>
        <p:blipFill>
          <a:blip r:embed="rId3">
            <a:extLst>
              <a:ext uri="{28A0092B-C50C-407E-A947-70E740481C1C}">
                <a14:useLocalDpi xmlns:a14="http://schemas.microsoft.com/office/drawing/2010/main" val="0"/>
              </a:ext>
            </a:extLst>
          </a:blip>
          <a:srcRect l="20319" r="20319"/>
          <a:stretch/>
        </p:blipFill>
        <p:spPr>
          <a:xfrm>
            <a:off x="7901259" y="2727728"/>
            <a:ext cx="4290741" cy="4130272"/>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10" name="Εικόνα 9" descr="Εικόνα που περιέχει άτομο, υπαίθριος, έδαφος, μικρός&#10;&#10;Περιγραφή που δημιουργήθηκε αυτόματα">
            <a:extLst>
              <a:ext uri="{FF2B5EF4-FFF2-40B4-BE49-F238E27FC236}">
                <a16:creationId xmlns:a16="http://schemas.microsoft.com/office/drawing/2014/main" xmlns="" id="{BAE914F5-348E-3345-BD4C-A89793F4410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8600" r="-3" b="5929"/>
          <a:stretch/>
        </p:blipFill>
        <p:spPr>
          <a:xfrm>
            <a:off x="6261607" y="13"/>
            <a:ext cx="3519312" cy="3007896"/>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spTree>
    <p:extLst>
      <p:ext uri="{BB962C8B-B14F-4D97-AF65-F5344CB8AC3E}">
        <p14:creationId xmlns:p14="http://schemas.microsoft.com/office/powerpoint/2010/main" val="2064122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18" y="1398896"/>
            <a:ext cx="11723735" cy="4615509"/>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a:cxnSpLocks/>
          </p:cNvCxnSpPr>
          <p:nvPr userDrawn="1"/>
        </p:nvCxnSpPr>
        <p:spPr>
          <a:xfrm>
            <a:off x="220618" y="1308135"/>
            <a:ext cx="11742783" cy="0"/>
          </a:xfrm>
          <a:prstGeom prst="line">
            <a:avLst/>
          </a:prstGeom>
          <a:noFill/>
          <a:ln w="57150" cap="flat" cmpd="sng" algn="ctr">
            <a:solidFill>
              <a:srgbClr val="FFC000"/>
            </a:solidFill>
            <a:prstDash val="solid"/>
          </a:ln>
          <a:effectLst/>
        </p:spPr>
      </p:cxnSp>
      <p:cxnSp>
        <p:nvCxnSpPr>
          <p:cNvPr id="11" name="Straight Connector 3">
            <a:extLst>
              <a:ext uri="{FF2B5EF4-FFF2-40B4-BE49-F238E27FC236}">
                <a16:creationId xmlns:a16="http://schemas.microsoft.com/office/drawing/2014/main" xmlns="" id="{6CF2C8B3-7827-AD49-9D10-20340A91BDC3}"/>
              </a:ext>
            </a:extLst>
          </p:cNvPr>
          <p:cNvCxnSpPr>
            <a:cxnSpLocks/>
          </p:cNvCxnSpPr>
          <p:nvPr userDrawn="1"/>
        </p:nvCxnSpPr>
        <p:spPr>
          <a:xfrm>
            <a:off x="1833923" y="6411019"/>
            <a:ext cx="10123667" cy="0"/>
          </a:xfrm>
          <a:prstGeom prst="line">
            <a:avLst/>
          </a:prstGeom>
          <a:noFill/>
          <a:ln w="76200" cap="flat" cmpd="thickThin" algn="ctr">
            <a:solidFill>
              <a:srgbClr val="FFC000"/>
            </a:solidFill>
            <a:prstDash val="solid"/>
          </a:ln>
          <a:effectLst/>
        </p:spPr>
      </p:cxnSp>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sp>
        <p:nvSpPr>
          <p:cNvPr id="12" name="Slide Number Placeholder 5">
            <a:extLst>
              <a:ext uri="{FF2B5EF4-FFF2-40B4-BE49-F238E27FC236}">
                <a16:creationId xmlns:a16="http://schemas.microsoft.com/office/drawing/2014/main" xmlns="" id="{AC8DA91A-A4CC-2B4D-A3B3-360C77FCC0D9}"/>
              </a:ext>
            </a:extLst>
          </p:cNvPr>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spTree>
    <p:extLst>
      <p:ext uri="{BB962C8B-B14F-4D97-AF65-F5344CB8AC3E}">
        <p14:creationId xmlns:p14="http://schemas.microsoft.com/office/powerpoint/2010/main" val="2963361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18" y="1398896"/>
            <a:ext cx="11723735" cy="4615509"/>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a:cxnSpLocks/>
          </p:cNvCxnSpPr>
          <p:nvPr userDrawn="1"/>
        </p:nvCxnSpPr>
        <p:spPr>
          <a:xfrm>
            <a:off x="220618" y="435780"/>
            <a:ext cx="11742783" cy="0"/>
          </a:xfrm>
          <a:prstGeom prst="line">
            <a:avLst/>
          </a:prstGeom>
          <a:noFill/>
          <a:ln w="57150" cap="flat" cmpd="sng" algn="ctr">
            <a:solidFill>
              <a:srgbClr val="FFC000"/>
            </a:solidFill>
            <a:prstDash val="solid"/>
          </a:ln>
          <a:effectLst/>
        </p:spPr>
      </p:cxnSp>
      <p:cxnSp>
        <p:nvCxnSpPr>
          <p:cNvPr id="11" name="Straight Connector 3">
            <a:extLst>
              <a:ext uri="{FF2B5EF4-FFF2-40B4-BE49-F238E27FC236}">
                <a16:creationId xmlns:a16="http://schemas.microsoft.com/office/drawing/2014/main" xmlns="" id="{6CF2C8B3-7827-AD49-9D10-20340A91BDC3}"/>
              </a:ext>
            </a:extLst>
          </p:cNvPr>
          <p:cNvCxnSpPr>
            <a:cxnSpLocks/>
          </p:cNvCxnSpPr>
          <p:nvPr userDrawn="1"/>
        </p:nvCxnSpPr>
        <p:spPr>
          <a:xfrm>
            <a:off x="1833923" y="6411019"/>
            <a:ext cx="10123667" cy="0"/>
          </a:xfrm>
          <a:prstGeom prst="line">
            <a:avLst/>
          </a:prstGeom>
          <a:noFill/>
          <a:ln w="76200" cap="flat" cmpd="thickThin" algn="ctr">
            <a:solidFill>
              <a:srgbClr val="FFC000"/>
            </a:solidFill>
            <a:prstDash val="solid"/>
          </a:ln>
          <a:effectLst/>
        </p:spPr>
      </p:cxnSp>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sp>
        <p:nvSpPr>
          <p:cNvPr id="12" name="Slide Number Placeholder 5">
            <a:extLst>
              <a:ext uri="{FF2B5EF4-FFF2-40B4-BE49-F238E27FC236}">
                <a16:creationId xmlns:a16="http://schemas.microsoft.com/office/drawing/2014/main" xmlns="" id="{AC8DA91A-A4CC-2B4D-A3B3-360C77FCC0D9}"/>
              </a:ext>
            </a:extLst>
          </p:cNvPr>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spTree>
    <p:extLst>
      <p:ext uri="{BB962C8B-B14F-4D97-AF65-F5344CB8AC3E}">
        <p14:creationId xmlns:p14="http://schemas.microsoft.com/office/powerpoint/2010/main" val="2050219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19" y="1398896"/>
            <a:ext cx="5036194" cy="4615509"/>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a:cxnSpLocks/>
          </p:cNvCxnSpPr>
          <p:nvPr userDrawn="1"/>
        </p:nvCxnSpPr>
        <p:spPr>
          <a:xfrm>
            <a:off x="220618" y="1308135"/>
            <a:ext cx="11742783" cy="0"/>
          </a:xfrm>
          <a:prstGeom prst="line">
            <a:avLst/>
          </a:prstGeom>
          <a:noFill/>
          <a:ln w="57150" cap="flat" cmpd="sng" algn="ctr">
            <a:solidFill>
              <a:srgbClr val="FFC000"/>
            </a:solidFill>
            <a:prstDash val="solid"/>
          </a:ln>
          <a:effectLst/>
        </p:spPr>
      </p:cxnSp>
      <p:sp>
        <p:nvSpPr>
          <p:cNvPr id="2" name="Title 1"/>
          <p:cNvSpPr>
            <a:spLocks noGrp="1"/>
          </p:cNvSpPr>
          <p:nvPr>
            <p:ph type="title"/>
          </p:nvPr>
        </p:nvSpPr>
        <p:spPr>
          <a:xfrm>
            <a:off x="220618" y="116890"/>
            <a:ext cx="11723735" cy="1100485"/>
          </a:xfrm>
          <a:solidFill>
            <a:schemeClr val="bg1">
              <a:lumMod val="50000"/>
            </a:schemeClr>
          </a:solidFill>
        </p:spPr>
        <p:txBody>
          <a:bodyPr>
            <a:normAutofit/>
          </a:bodyPr>
          <a:lstStyle>
            <a:lvl1pPr algn="l">
              <a:lnSpc>
                <a:spcPct val="100000"/>
              </a:lnSpc>
              <a:defRPr sz="2400">
                <a:solidFill>
                  <a:schemeClr val="bg1"/>
                </a:solidFill>
                <a:effectLst/>
                <a:latin typeface="Verdana" panose="020B0604030504040204" pitchFamily="34" charset="0"/>
                <a:ea typeface="Verdana" panose="020B0604030504040204" pitchFamily="34" charset="0"/>
              </a:defRPr>
            </a:lvl1pPr>
          </a:lstStyle>
          <a:p>
            <a:r>
              <a:rPr lang="en-US" dirty="0"/>
              <a:t>Click to edit Master title style</a:t>
            </a:r>
          </a:p>
        </p:txBody>
      </p:sp>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cxnSp>
        <p:nvCxnSpPr>
          <p:cNvPr id="11" name="Straight Connector 3">
            <a:extLst>
              <a:ext uri="{FF2B5EF4-FFF2-40B4-BE49-F238E27FC236}">
                <a16:creationId xmlns:a16="http://schemas.microsoft.com/office/drawing/2014/main" xmlns="" id="{6CF2C8B3-7827-AD49-9D10-20340A91BDC3}"/>
              </a:ext>
            </a:extLst>
          </p:cNvPr>
          <p:cNvCxnSpPr>
            <a:cxnSpLocks/>
          </p:cNvCxnSpPr>
          <p:nvPr userDrawn="1"/>
        </p:nvCxnSpPr>
        <p:spPr>
          <a:xfrm>
            <a:off x="1833923" y="6411019"/>
            <a:ext cx="10123667" cy="0"/>
          </a:xfrm>
          <a:prstGeom prst="line">
            <a:avLst/>
          </a:prstGeom>
          <a:noFill/>
          <a:ln w="76200" cap="flat" cmpd="thickThin" algn="ctr">
            <a:solidFill>
              <a:srgbClr val="FFC000"/>
            </a:solidFill>
            <a:prstDash val="solid"/>
          </a:ln>
          <a:effectLst/>
        </p:spPr>
      </p:cxnSp>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pic>
        <p:nvPicPr>
          <p:cNvPr id="9" name="Picture 2" descr="G:\back up 4-12\back up 4-09\emp\EREYNHTIKA\GOUDI - ILISIA YME\A FASI.jpg">
            <a:extLst>
              <a:ext uri="{FF2B5EF4-FFF2-40B4-BE49-F238E27FC236}">
                <a16:creationId xmlns:a16="http://schemas.microsoft.com/office/drawing/2014/main" xmlns="" id="{46D10282-0228-4B47-9BAA-126F3482FEBC}"/>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135" t="-1963" r="11997" b="1963"/>
          <a:stretch/>
        </p:blipFill>
        <p:spPr bwMode="auto">
          <a:xfrm>
            <a:off x="5256812" y="1462457"/>
            <a:ext cx="6687541" cy="4830148"/>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ffectLst>
            <a:outerShdw blurRad="50800" dist="1524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565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19" y="1398896"/>
            <a:ext cx="7251336" cy="4615509"/>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0618" y="116890"/>
            <a:ext cx="11723735" cy="1100485"/>
          </a:xfrm>
          <a:solidFill>
            <a:schemeClr val="bg1">
              <a:lumMod val="50000"/>
            </a:schemeClr>
          </a:solidFill>
        </p:spPr>
        <p:txBody>
          <a:bodyPr>
            <a:normAutofit/>
          </a:bodyPr>
          <a:lstStyle>
            <a:lvl1pPr algn="l">
              <a:lnSpc>
                <a:spcPct val="100000"/>
              </a:lnSpc>
              <a:defRPr sz="2400">
                <a:solidFill>
                  <a:schemeClr val="bg1"/>
                </a:solidFill>
                <a:effectLst/>
                <a:latin typeface="Verdana" panose="020B0604030504040204" pitchFamily="34" charset="0"/>
                <a:ea typeface="Verdana" panose="020B0604030504040204" pitchFamily="34" charset="0"/>
              </a:defRPr>
            </a:lvl1pPr>
          </a:lstStyle>
          <a:p>
            <a:r>
              <a:rPr lang="en-US" dirty="0"/>
              <a:t>Click to edit Master title style</a:t>
            </a:r>
          </a:p>
        </p:txBody>
      </p:sp>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pic>
        <p:nvPicPr>
          <p:cNvPr id="9" name="Picture 7">
            <a:extLst>
              <a:ext uri="{FF2B5EF4-FFF2-40B4-BE49-F238E27FC236}">
                <a16:creationId xmlns:a16="http://schemas.microsoft.com/office/drawing/2014/main" xmlns="" id="{2D11356A-F830-2F43-A3C1-42F83AD9AE8B}"/>
              </a:ext>
            </a:extLst>
          </p:cNvPr>
          <p:cNvPicPr>
            <a:picLocks noChangeAspect="1" noChangeArrowheads="1"/>
          </p:cNvPicPr>
          <p:nvPr userDrawn="1"/>
        </p:nvPicPr>
        <p:blipFill rotWithShape="1">
          <a:blip r:embed="rId3" cstate="print"/>
          <a:srcRect l="14396" r="13951" b="1"/>
          <a:stretch/>
        </p:blipFill>
        <p:spPr bwMode="auto">
          <a:xfrm>
            <a:off x="9434560" y="1410621"/>
            <a:ext cx="2509793" cy="2330861"/>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10" name="Picture 6">
            <a:extLst>
              <a:ext uri="{FF2B5EF4-FFF2-40B4-BE49-F238E27FC236}">
                <a16:creationId xmlns:a16="http://schemas.microsoft.com/office/drawing/2014/main" xmlns="" id="{4DF38CB5-F3CE-6648-8A1F-CB228F7BC543}"/>
              </a:ext>
            </a:extLst>
          </p:cNvPr>
          <p:cNvPicPr>
            <a:picLocks noChangeAspect="1" noChangeArrowheads="1"/>
          </p:cNvPicPr>
          <p:nvPr userDrawn="1"/>
        </p:nvPicPr>
        <p:blipFill rotWithShape="1">
          <a:blip r:embed="rId4" cstate="print"/>
          <a:srcRect l="8232" r="13228" b="1"/>
          <a:stretch/>
        </p:blipFill>
        <p:spPr bwMode="auto">
          <a:xfrm>
            <a:off x="6893961" y="1429554"/>
            <a:ext cx="2970232" cy="2330861"/>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12" name="Picture 5">
            <a:extLst>
              <a:ext uri="{FF2B5EF4-FFF2-40B4-BE49-F238E27FC236}">
                <a16:creationId xmlns:a16="http://schemas.microsoft.com/office/drawing/2014/main" xmlns="" id="{5DEE1F25-B27F-0642-B90F-D76B606BD064}"/>
              </a:ext>
            </a:extLst>
          </p:cNvPr>
          <p:cNvPicPr>
            <a:picLocks noChangeAspect="1" noChangeArrowheads="1"/>
          </p:cNvPicPr>
          <p:nvPr userDrawn="1"/>
        </p:nvPicPr>
        <p:blipFill rotWithShape="1">
          <a:blip r:embed="rId5" cstate="print"/>
          <a:srcRect r="-2" b="27221"/>
          <a:stretch/>
        </p:blipFill>
        <p:spPr bwMode="auto">
          <a:xfrm>
            <a:off x="6972170" y="3881841"/>
            <a:ext cx="5010280" cy="2330871"/>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cxnSp>
        <p:nvCxnSpPr>
          <p:cNvPr id="13" name="Straight Connector 3">
            <a:extLst>
              <a:ext uri="{FF2B5EF4-FFF2-40B4-BE49-F238E27FC236}">
                <a16:creationId xmlns:a16="http://schemas.microsoft.com/office/drawing/2014/main" xmlns="" id="{0AECD945-6A5C-7440-8914-32A91897F2BD}"/>
              </a:ext>
            </a:extLst>
          </p:cNvPr>
          <p:cNvCxnSpPr>
            <a:cxnSpLocks/>
          </p:cNvCxnSpPr>
          <p:nvPr userDrawn="1"/>
        </p:nvCxnSpPr>
        <p:spPr>
          <a:xfrm>
            <a:off x="220618" y="1308135"/>
            <a:ext cx="11742783" cy="0"/>
          </a:xfrm>
          <a:prstGeom prst="line">
            <a:avLst/>
          </a:prstGeom>
          <a:noFill/>
          <a:ln w="57150" cap="flat" cmpd="sng" algn="ctr">
            <a:solidFill>
              <a:srgbClr val="FFC000"/>
            </a:solidFill>
            <a:prstDash val="solid"/>
          </a:ln>
          <a:effectLst/>
        </p:spPr>
      </p:cxnSp>
      <p:sp>
        <p:nvSpPr>
          <p:cNvPr id="14" name="Slide Number Placeholder 5">
            <a:extLst>
              <a:ext uri="{FF2B5EF4-FFF2-40B4-BE49-F238E27FC236}">
                <a16:creationId xmlns:a16="http://schemas.microsoft.com/office/drawing/2014/main" xmlns="" id="{AF108000-6434-F04F-8CAA-8F5A49904423}"/>
              </a:ext>
            </a:extLst>
          </p:cNvPr>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cxnSp>
        <p:nvCxnSpPr>
          <p:cNvPr id="15" name="Straight Connector 3">
            <a:extLst>
              <a:ext uri="{FF2B5EF4-FFF2-40B4-BE49-F238E27FC236}">
                <a16:creationId xmlns:a16="http://schemas.microsoft.com/office/drawing/2014/main" xmlns="" id="{10E8A7FD-7978-A348-A991-EEB615AC227C}"/>
              </a:ext>
            </a:extLst>
          </p:cNvPr>
          <p:cNvCxnSpPr>
            <a:cxnSpLocks/>
          </p:cNvCxnSpPr>
          <p:nvPr userDrawn="1"/>
        </p:nvCxnSpPr>
        <p:spPr>
          <a:xfrm>
            <a:off x="1833923" y="6411019"/>
            <a:ext cx="10123667" cy="0"/>
          </a:xfrm>
          <a:prstGeom prst="line">
            <a:avLst/>
          </a:prstGeom>
          <a:noFill/>
          <a:ln w="76200" cap="flat" cmpd="thickThin" algn="ctr">
            <a:solidFill>
              <a:srgbClr val="FFC000"/>
            </a:solidFill>
            <a:prstDash val="solid"/>
          </a:ln>
          <a:effectLst/>
        </p:spPr>
      </p:cxnSp>
    </p:spTree>
    <p:extLst>
      <p:ext uri="{BB962C8B-B14F-4D97-AF65-F5344CB8AC3E}">
        <p14:creationId xmlns:p14="http://schemas.microsoft.com/office/powerpoint/2010/main" val="1457513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0D7583B4-C523-DC41-84DA-1343AC9CDF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31C3B6D2-7BEC-C047-BEF1-BE1625C509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4F387AA0-AE70-584E-B3CC-FAE42B93E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Θέση υποσέλιδου 4">
            <a:extLst>
              <a:ext uri="{FF2B5EF4-FFF2-40B4-BE49-F238E27FC236}">
                <a16:creationId xmlns:a16="http://schemas.microsoft.com/office/drawing/2014/main" xmlns="" id="{4C4ADA5D-CC9B-C647-B307-C72A6543DF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6DBC17E3-3F91-FF4C-AA9E-C8E03A6DCF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7B0BD-397C-0B40-AA82-4AB382166561}" type="slidenum">
              <a:rPr lang="el-GR" smtClean="0"/>
              <a:t>‹#›</a:t>
            </a:fld>
            <a:endParaRPr lang="el-GR"/>
          </a:p>
        </p:txBody>
      </p:sp>
    </p:spTree>
    <p:extLst>
      <p:ext uri="{BB962C8B-B14F-4D97-AF65-F5344CB8AC3E}">
        <p14:creationId xmlns:p14="http://schemas.microsoft.com/office/powerpoint/2010/main" val="2234116362"/>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71" r:id="rId3"/>
    <p:sldLayoutId id="2147483695" r:id="rId4"/>
    <p:sldLayoutId id="2147483696" r:id="rId5"/>
    <p:sldLayoutId id="2147483701" r:id="rId6"/>
    <p:sldLayoutId id="2147483700" r:id="rId7"/>
    <p:sldLayoutId id="2147483694" r:id="rId8"/>
    <p:sldLayoutId id="2147483672" r:id="rId9"/>
    <p:sldLayoutId id="2147483673" r:id="rId10"/>
    <p:sldLayoutId id="2147483698" r:id="rId11"/>
    <p:sldLayoutId id="2147483699" r:id="rId12"/>
    <p:sldLayoutId id="2147483702" r:id="rId13"/>
    <p:sldLayoutId id="2147483703"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2.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11.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7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7D9BDC3-C1AB-424C-862C-087EDDD1AD0B}"/>
              </a:ext>
            </a:extLst>
          </p:cNvPr>
          <p:cNvSpPr txBox="1"/>
          <p:nvPr/>
        </p:nvSpPr>
        <p:spPr>
          <a:xfrm>
            <a:off x="7391646" y="1262740"/>
            <a:ext cx="4800355" cy="4720139"/>
          </a:xfrm>
          <a:prstGeom prst="rect">
            <a:avLst/>
          </a:prstGeom>
        </p:spPr>
        <p:txBody>
          <a:bodyPr vert="horz" lIns="121920" tIns="60960" rIns="121920" bIns="60960" rtlCol="0" anchor="ctr">
            <a:normAutofit/>
          </a:bodyPr>
          <a:lstStyle/>
          <a:p>
            <a:pPr algn="r">
              <a:lnSpc>
                <a:spcPct val="150000"/>
              </a:lnSpc>
              <a:spcAft>
                <a:spcPts val="800"/>
              </a:spcAft>
            </a:pPr>
            <a:r>
              <a:rPr lang="el-GR" sz="3733" b="1" dirty="0">
                <a:solidFill>
                  <a:srgbClr val="FFC000"/>
                </a:solidFill>
                <a:latin typeface="Verdana" panose="020B0604030504040204" pitchFamily="34" charset="0"/>
                <a:ea typeface="Verdana" panose="020B0604030504040204" pitchFamily="34" charset="0"/>
                <a:cs typeface="Verdana" panose="020B0604030504040204" pitchFamily="34" charset="0"/>
              </a:rPr>
              <a:t>Παρουσίαση του Νέου Εξοικονομώ </a:t>
            </a:r>
          </a:p>
          <a:p>
            <a:pPr algn="r">
              <a:lnSpc>
                <a:spcPct val="150000"/>
              </a:lnSpc>
              <a:spcAft>
                <a:spcPts val="800"/>
              </a:spcAft>
            </a:pPr>
            <a:endParaRPr lang="el-GR" sz="3733"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a:p>
            <a:pPr algn="r">
              <a:lnSpc>
                <a:spcPct val="150000"/>
              </a:lnSpc>
              <a:spcAft>
                <a:spcPts val="800"/>
              </a:spcAft>
            </a:pPr>
            <a:endParaRPr lang="el-GR" sz="1867" dirty="0">
              <a:solidFill>
                <a:srgbClr val="FFC000"/>
              </a:solidFill>
              <a:latin typeface="Verdana" panose="020B0604030504040204" pitchFamily="34" charset="0"/>
              <a:ea typeface="Verdana" panose="020B0604030504040204" pitchFamily="34" charset="0"/>
              <a:cs typeface="Verdana" panose="020B0604030504040204" pitchFamily="34" charset="0"/>
            </a:endParaRPr>
          </a:p>
          <a:p>
            <a:pPr algn="r">
              <a:lnSpc>
                <a:spcPct val="150000"/>
              </a:lnSpc>
              <a:spcAft>
                <a:spcPts val="800"/>
              </a:spcAft>
            </a:pPr>
            <a:r>
              <a:rPr lang="el-GR" sz="1500" dirty="0">
                <a:solidFill>
                  <a:srgbClr val="FFC000"/>
                </a:solidFill>
                <a:latin typeface="Verdana" panose="020B0604030504040204" pitchFamily="34" charset="0"/>
                <a:ea typeface="Verdana" panose="020B0604030504040204" pitchFamily="34" charset="0"/>
                <a:cs typeface="Verdana" panose="020B0604030504040204" pitchFamily="34" charset="0"/>
              </a:rPr>
              <a:t>29 Ιουλίου 2021</a:t>
            </a:r>
            <a:endParaRPr lang="en-US" sz="1300"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4">
            <a:extLst>
              <a:ext uri="{FF2B5EF4-FFF2-40B4-BE49-F238E27FC236}">
                <a16:creationId xmlns:a16="http://schemas.microsoft.com/office/drawing/2014/main" xmlns="" id="{05CF81E4-ED6A-964E-A945-C86E4937F6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478"/>
          <a:stretch/>
        </p:blipFill>
        <p:spPr bwMode="auto">
          <a:xfrm>
            <a:off x="258023" y="1382598"/>
            <a:ext cx="7133624" cy="4163577"/>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αριθμού διαφάνειας 2">
            <a:extLst>
              <a:ext uri="{FF2B5EF4-FFF2-40B4-BE49-F238E27FC236}">
                <a16:creationId xmlns:a16="http://schemas.microsoft.com/office/drawing/2014/main" xmlns="" id="{AEBF450F-47A7-3746-A5E6-9488F5248C90}"/>
              </a:ext>
            </a:extLst>
          </p:cNvPr>
          <p:cNvSpPr>
            <a:spLocks noGrp="1"/>
          </p:cNvSpPr>
          <p:nvPr>
            <p:ph type="sldNum" sz="quarter" idx="10"/>
          </p:nvPr>
        </p:nvSpPr>
        <p:spPr/>
        <p:txBody>
          <a:bodyPr/>
          <a:lstStyle/>
          <a:p>
            <a:pPr>
              <a:defRPr/>
            </a:pPr>
            <a:fld id="{CEEAD2AE-396D-4C5C-8389-DAC89B90429D}" type="slidenum">
              <a:rPr lang="en-US" smtClean="0"/>
              <a:pPr>
                <a:defRPr/>
              </a:pPr>
              <a:t>1</a:t>
            </a:fld>
            <a:endParaRPr lang="en-US"/>
          </a:p>
        </p:txBody>
      </p:sp>
    </p:spTree>
    <p:extLst>
      <p:ext uri="{BB962C8B-B14F-4D97-AF65-F5344CB8AC3E}">
        <p14:creationId xmlns:p14="http://schemas.microsoft.com/office/powerpoint/2010/main" val="753566691"/>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xmlns="" id="{AE664C51-DD35-5C47-8629-696EA2254F22}"/>
              </a:ext>
            </a:extLst>
          </p:cNvPr>
          <p:cNvSpPr>
            <a:spLocks noGrp="1"/>
          </p:cNvSpPr>
          <p:nvPr>
            <p:ph type="sldNum" sz="quarter" idx="10"/>
          </p:nvPr>
        </p:nvSpPr>
        <p:spPr/>
        <p:txBody>
          <a:bodyPr/>
          <a:lstStyle/>
          <a:p>
            <a:pPr>
              <a:defRPr/>
            </a:pPr>
            <a:fld id="{CEEAD2AE-396D-4C5C-8389-DAC89B90429D}" type="slidenum">
              <a:rPr lang="en-US" smtClean="0"/>
              <a:pPr>
                <a:defRPr/>
              </a:pPr>
              <a:t>10</a:t>
            </a:fld>
            <a:endParaRPr lang="en-US"/>
          </a:p>
        </p:txBody>
      </p:sp>
      <p:sp>
        <p:nvSpPr>
          <p:cNvPr id="3" name="Τίτλος 2">
            <a:extLst>
              <a:ext uri="{FF2B5EF4-FFF2-40B4-BE49-F238E27FC236}">
                <a16:creationId xmlns:a16="http://schemas.microsoft.com/office/drawing/2014/main" xmlns="" id="{153FA4BA-D050-0049-988C-CD2AF13F3513}"/>
              </a:ext>
            </a:extLst>
          </p:cNvPr>
          <p:cNvSpPr>
            <a:spLocks noGrp="1"/>
          </p:cNvSpPr>
          <p:nvPr>
            <p:ph type="ctrTitle"/>
          </p:nvPr>
        </p:nvSpPr>
        <p:spPr/>
        <p:txBody>
          <a:bodyPr/>
          <a:lstStyle/>
          <a:p>
            <a:r>
              <a:rPr lang="el-GR" dirty="0"/>
              <a:t>3.</a:t>
            </a:r>
          </a:p>
        </p:txBody>
      </p:sp>
      <p:sp>
        <p:nvSpPr>
          <p:cNvPr id="4" name="Υπότιτλος 3">
            <a:extLst>
              <a:ext uri="{FF2B5EF4-FFF2-40B4-BE49-F238E27FC236}">
                <a16:creationId xmlns:a16="http://schemas.microsoft.com/office/drawing/2014/main" xmlns="" id="{5AD7C6C6-2303-E746-BAF5-5E092EAC1B8D}"/>
              </a:ext>
            </a:extLst>
          </p:cNvPr>
          <p:cNvSpPr>
            <a:spLocks noGrp="1"/>
          </p:cNvSpPr>
          <p:nvPr>
            <p:ph type="subTitle" idx="1"/>
          </p:nvPr>
        </p:nvSpPr>
        <p:spPr/>
        <p:txBody>
          <a:bodyPr/>
          <a:lstStyle/>
          <a:p>
            <a:pPr>
              <a:lnSpc>
                <a:spcPct val="100000"/>
              </a:lnSpc>
            </a:pPr>
            <a:r>
              <a:rPr lang="el-GR" dirty="0"/>
              <a:t>Κύρια Χαρακτηριστικά</a:t>
            </a:r>
          </a:p>
        </p:txBody>
      </p:sp>
      <p:cxnSp>
        <p:nvCxnSpPr>
          <p:cNvPr id="5" name="Ευθεία γραμμή σύνδεσης 4">
            <a:extLst>
              <a:ext uri="{FF2B5EF4-FFF2-40B4-BE49-F238E27FC236}">
                <a16:creationId xmlns:a16="http://schemas.microsoft.com/office/drawing/2014/main" xmlns="" id="{F6F5A3A0-9204-BD47-8F6C-6EC59509073F}"/>
              </a:ext>
            </a:extLst>
          </p:cNvPr>
          <p:cNvCxnSpPr>
            <a:cxnSpLocks/>
          </p:cNvCxnSpPr>
          <p:nvPr/>
        </p:nvCxnSpPr>
        <p:spPr>
          <a:xfrm>
            <a:off x="4781550" y="1014413"/>
            <a:ext cx="0" cy="4757737"/>
          </a:xfrm>
          <a:prstGeom prst="line">
            <a:avLst/>
          </a:prstGeom>
          <a:ln w="730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39344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8036A20-D3EA-4446-8E58-7057FAEA47E0}"/>
              </a:ext>
            </a:extLst>
          </p:cNvPr>
          <p:cNvSpPr>
            <a:spLocks noGrp="1"/>
          </p:cNvSpPr>
          <p:nvPr>
            <p:ph idx="1"/>
          </p:nvPr>
        </p:nvSpPr>
        <p:spPr>
          <a:xfrm>
            <a:off x="1863969" y="1312678"/>
            <a:ext cx="6082919" cy="3736400"/>
          </a:xfrm>
        </p:spPr>
        <p:txBody>
          <a:bodyPr>
            <a:normAutofit/>
          </a:bodyPr>
          <a:lstStyle/>
          <a:p>
            <a:pPr marL="0" indent="0" algn="l">
              <a:lnSpc>
                <a:spcPct val="90000"/>
              </a:lnSpc>
              <a:spcBef>
                <a:spcPts val="0"/>
              </a:spcBef>
              <a:spcAft>
                <a:spcPts val="400"/>
              </a:spcAft>
              <a:buNone/>
            </a:pPr>
            <a:r>
              <a:rPr lang="el-GR" sz="1400" dirty="0">
                <a:solidFill>
                  <a:schemeClr val="accent5">
                    <a:lumMod val="50000"/>
                  </a:schemeClr>
                </a:solidFill>
                <a:cs typeface="Arial" panose="020B0604020202020204" pitchFamily="34" charset="0"/>
              </a:rPr>
              <a:t>Επιλέξιμες κατοικίες μπορεί να είναι μεμονωμένα </a:t>
            </a:r>
            <a:r>
              <a:rPr lang="el-GR" sz="1400" b="1" dirty="0">
                <a:solidFill>
                  <a:schemeClr val="accent5">
                    <a:lumMod val="50000"/>
                  </a:schemeClr>
                </a:solidFill>
                <a:cs typeface="Arial" panose="020B0604020202020204" pitchFamily="34" charset="0"/>
              </a:rPr>
              <a:t>διαμερίσματα</a:t>
            </a:r>
            <a:r>
              <a:rPr lang="en-US" sz="1400" dirty="0">
                <a:solidFill>
                  <a:schemeClr val="accent5">
                    <a:lumMod val="50000"/>
                  </a:schemeClr>
                </a:solidFill>
                <a:cs typeface="Arial" panose="020B0604020202020204" pitchFamily="34" charset="0"/>
              </a:rPr>
              <a:t>,</a:t>
            </a:r>
            <a:r>
              <a:rPr lang="el-GR" sz="1400" dirty="0">
                <a:solidFill>
                  <a:schemeClr val="accent5">
                    <a:lumMod val="50000"/>
                  </a:schemeClr>
                </a:solidFill>
                <a:cs typeface="Arial" panose="020B0604020202020204" pitchFamily="34" charset="0"/>
              </a:rPr>
              <a:t> οι </a:t>
            </a:r>
            <a:r>
              <a:rPr lang="el-GR" sz="1400" b="1" dirty="0">
                <a:solidFill>
                  <a:schemeClr val="accent5">
                    <a:lumMod val="50000"/>
                  </a:schemeClr>
                </a:solidFill>
                <a:cs typeface="Arial" panose="020B0604020202020204" pitchFamily="34" charset="0"/>
              </a:rPr>
              <a:t>μονοκατοικίες</a:t>
            </a:r>
            <a:r>
              <a:rPr lang="en-US" sz="1400" dirty="0">
                <a:solidFill>
                  <a:schemeClr val="accent5">
                    <a:lumMod val="50000"/>
                  </a:schemeClr>
                </a:solidFill>
                <a:cs typeface="Arial" panose="020B0604020202020204" pitchFamily="34" charset="0"/>
              </a:rPr>
              <a:t> </a:t>
            </a:r>
            <a:r>
              <a:rPr lang="el-GR" sz="1400" dirty="0">
                <a:solidFill>
                  <a:schemeClr val="accent5">
                    <a:lumMod val="50000"/>
                  </a:schemeClr>
                </a:solidFill>
                <a:cs typeface="Arial" panose="020B0604020202020204" pitchFamily="34" charset="0"/>
              </a:rPr>
              <a:t>καθώς και οι </a:t>
            </a:r>
            <a:r>
              <a:rPr lang="el-GR" sz="1400" b="1" dirty="0">
                <a:solidFill>
                  <a:schemeClr val="accent5">
                    <a:lumMod val="50000"/>
                  </a:schemeClr>
                </a:solidFill>
                <a:cs typeface="Arial" panose="020B0604020202020204" pitchFamily="34" charset="0"/>
              </a:rPr>
              <a:t>πολυκατοικίες</a:t>
            </a:r>
            <a:r>
              <a:rPr lang="el-GR" sz="1400" dirty="0">
                <a:solidFill>
                  <a:schemeClr val="accent5">
                    <a:lumMod val="50000"/>
                  </a:schemeClr>
                </a:solidFill>
                <a:cs typeface="Arial" panose="020B0604020202020204" pitchFamily="34" charset="0"/>
              </a:rPr>
              <a:t>. </a:t>
            </a:r>
          </a:p>
          <a:p>
            <a:pPr marL="342891" indent="-342891" algn="l">
              <a:lnSpc>
                <a:spcPct val="90000"/>
              </a:lnSpc>
              <a:spcBef>
                <a:spcPts val="400"/>
              </a:spcBef>
              <a:spcAft>
                <a:spcPts val="400"/>
              </a:spcAft>
              <a:buClr>
                <a:schemeClr val="tx2"/>
              </a:buClr>
              <a:buFont typeface="+mj-lt"/>
              <a:buAutoNum type="arabicPeriod"/>
            </a:pPr>
            <a:r>
              <a:rPr lang="el-GR" sz="1400" dirty="0">
                <a:solidFill>
                  <a:schemeClr val="accent5">
                    <a:lumMod val="50000"/>
                  </a:schemeClr>
                </a:solidFill>
                <a:cs typeface="Arial" panose="020B0604020202020204" pitchFamily="34" charset="0"/>
              </a:rPr>
              <a:t>Υφίσταται </a:t>
            </a:r>
            <a:r>
              <a:rPr lang="el-GR" sz="1400" b="1" dirty="0">
                <a:solidFill>
                  <a:schemeClr val="accent5">
                    <a:lumMod val="50000"/>
                  </a:schemeClr>
                </a:solidFill>
                <a:cs typeface="Arial" panose="020B0604020202020204" pitchFamily="34" charset="0"/>
              </a:rPr>
              <a:t>νόμιμα </a:t>
            </a:r>
            <a:r>
              <a:rPr lang="el-GR" sz="1400" dirty="0">
                <a:solidFill>
                  <a:schemeClr val="accent5">
                    <a:lumMod val="50000"/>
                  </a:schemeClr>
                </a:solidFill>
                <a:cs typeface="Arial" panose="020B0604020202020204" pitchFamily="34" charset="0"/>
              </a:rPr>
              <a:t>και δεν έχει κριθεί κατεδαφιστέα.</a:t>
            </a:r>
          </a:p>
          <a:p>
            <a:pPr marL="342891" indent="-342891" algn="l">
              <a:lnSpc>
                <a:spcPct val="90000"/>
              </a:lnSpc>
              <a:spcBef>
                <a:spcPts val="400"/>
              </a:spcBef>
              <a:spcAft>
                <a:spcPts val="400"/>
              </a:spcAft>
              <a:buClr>
                <a:schemeClr val="tx2"/>
              </a:buClr>
              <a:buFont typeface="+mj-lt"/>
              <a:buAutoNum type="arabicPeriod"/>
              <a:tabLst>
                <a:tab pos="171446" algn="l"/>
              </a:tabLst>
            </a:pPr>
            <a:r>
              <a:rPr lang="el-GR" sz="1400" dirty="0">
                <a:solidFill>
                  <a:schemeClr val="accent5">
                    <a:lumMod val="50000"/>
                  </a:schemeClr>
                </a:solidFill>
                <a:cs typeface="Arial" panose="020B0604020202020204" pitchFamily="34" charset="0"/>
              </a:rPr>
              <a:t>Χρησιμοποιείται ως </a:t>
            </a:r>
            <a:r>
              <a:rPr lang="el-GR" sz="1400" b="1" dirty="0">
                <a:solidFill>
                  <a:schemeClr val="accent5">
                    <a:lumMod val="50000"/>
                  </a:schemeClr>
                </a:solidFill>
                <a:cs typeface="Arial" panose="020B0604020202020204" pitchFamily="34" charset="0"/>
              </a:rPr>
              <a:t>κύρια κατοικία και</a:t>
            </a:r>
            <a:r>
              <a:rPr lang="en-US" sz="1400" b="1" dirty="0">
                <a:solidFill>
                  <a:schemeClr val="accent5">
                    <a:lumMod val="50000"/>
                  </a:schemeClr>
                </a:solidFill>
                <a:cs typeface="Arial" panose="020B0604020202020204" pitchFamily="34" charset="0"/>
              </a:rPr>
              <a:t> </a:t>
            </a:r>
            <a:r>
              <a:rPr lang="el-GR" sz="1400" b="1" dirty="0">
                <a:solidFill>
                  <a:schemeClr val="accent5">
                    <a:lumMod val="50000"/>
                  </a:schemeClr>
                </a:solidFill>
                <a:cs typeface="Arial" panose="020B0604020202020204" pitchFamily="34" charset="0"/>
              </a:rPr>
              <a:t>ιδιοκατοικείται</a:t>
            </a:r>
            <a:r>
              <a:rPr lang="el-GR" sz="1400" dirty="0">
                <a:solidFill>
                  <a:schemeClr val="accent5">
                    <a:lumMod val="50000"/>
                  </a:schemeClr>
                </a:solidFill>
                <a:cs typeface="Arial" panose="020B0604020202020204" pitchFamily="34" charset="0"/>
              </a:rPr>
              <a:t>.</a:t>
            </a:r>
          </a:p>
          <a:p>
            <a:pPr marL="342891" indent="-342891" algn="l">
              <a:lnSpc>
                <a:spcPct val="90000"/>
              </a:lnSpc>
              <a:spcBef>
                <a:spcPts val="400"/>
              </a:spcBef>
              <a:spcAft>
                <a:spcPts val="400"/>
              </a:spcAft>
              <a:buClr>
                <a:schemeClr val="tx2"/>
              </a:buClr>
              <a:buFont typeface="+mj-lt"/>
              <a:buAutoNum type="arabicPeriod"/>
              <a:tabLst>
                <a:tab pos="171446" algn="l"/>
                <a:tab pos="285744" algn="l"/>
              </a:tabLst>
            </a:pPr>
            <a:r>
              <a:rPr lang="el-GR" sz="1400" dirty="0">
                <a:solidFill>
                  <a:schemeClr val="accent5">
                    <a:lumMod val="50000"/>
                  </a:schemeClr>
                </a:solidFill>
                <a:cs typeface="Arial" panose="020B0604020202020204" pitchFamily="34" charset="0"/>
              </a:rPr>
              <a:t>Έχει καταταχθεί βάσει του</a:t>
            </a:r>
            <a:r>
              <a:rPr lang="en-US" sz="1400" dirty="0">
                <a:solidFill>
                  <a:schemeClr val="accent5">
                    <a:lumMod val="50000"/>
                  </a:schemeClr>
                </a:solidFill>
                <a:cs typeface="Arial" panose="020B0604020202020204" pitchFamily="34" charset="0"/>
              </a:rPr>
              <a:t> A’</a:t>
            </a:r>
            <a:r>
              <a:rPr lang="el-GR" sz="1400" dirty="0">
                <a:solidFill>
                  <a:schemeClr val="accent5">
                    <a:lumMod val="50000"/>
                  </a:schemeClr>
                </a:solidFill>
                <a:cs typeface="Arial" panose="020B0604020202020204" pitchFamily="34" charset="0"/>
              </a:rPr>
              <a:t> Πιστοποιητικού Ενεργειακής Απόδοσης </a:t>
            </a:r>
            <a:r>
              <a:rPr lang="el-GR" sz="1400" b="1" dirty="0">
                <a:solidFill>
                  <a:schemeClr val="accent5">
                    <a:lumMod val="50000"/>
                  </a:schemeClr>
                </a:solidFill>
                <a:cs typeface="Arial" panose="020B0604020202020204" pitchFamily="34" charset="0"/>
              </a:rPr>
              <a:t>(</a:t>
            </a:r>
            <a:r>
              <a:rPr lang="en-US" sz="1400" b="1" dirty="0">
                <a:solidFill>
                  <a:schemeClr val="accent5">
                    <a:lumMod val="50000"/>
                  </a:schemeClr>
                </a:solidFill>
                <a:cs typeface="Arial" panose="020B0604020202020204" pitchFamily="34" charset="0"/>
              </a:rPr>
              <a:t>A’ </a:t>
            </a:r>
            <a:r>
              <a:rPr lang="el-GR" sz="1400" b="1" dirty="0">
                <a:solidFill>
                  <a:schemeClr val="accent5">
                    <a:lumMod val="50000"/>
                  </a:schemeClr>
                </a:solidFill>
                <a:cs typeface="Arial" panose="020B0604020202020204" pitchFamily="34" charset="0"/>
              </a:rPr>
              <a:t>Π.Ε.Α.) </a:t>
            </a:r>
            <a:r>
              <a:rPr lang="el-GR" sz="1400" dirty="0">
                <a:solidFill>
                  <a:schemeClr val="accent5">
                    <a:lumMod val="50000"/>
                  </a:schemeClr>
                </a:solidFill>
                <a:cs typeface="Arial" panose="020B0604020202020204" pitchFamily="34" charset="0"/>
              </a:rPr>
              <a:t>σε κατηγορία χαμηλότερη ή ίση της </a:t>
            </a:r>
            <a:r>
              <a:rPr lang="el-GR" sz="1400" b="1" dirty="0">
                <a:solidFill>
                  <a:schemeClr val="accent5">
                    <a:lumMod val="50000"/>
                  </a:schemeClr>
                </a:solidFill>
                <a:cs typeface="Arial" panose="020B0604020202020204" pitchFamily="34" charset="0"/>
              </a:rPr>
              <a:t>Γ</a:t>
            </a:r>
            <a:r>
              <a:rPr lang="el-GR" sz="1400" dirty="0">
                <a:solidFill>
                  <a:schemeClr val="accent5">
                    <a:lumMod val="50000"/>
                  </a:schemeClr>
                </a:solidFill>
                <a:cs typeface="Arial" panose="020B0604020202020204" pitchFamily="34" charset="0"/>
              </a:rPr>
              <a:t>.</a:t>
            </a:r>
            <a:endParaRPr lang="en-US" sz="1400" dirty="0">
              <a:solidFill>
                <a:schemeClr val="accent5">
                  <a:lumMod val="50000"/>
                </a:schemeClr>
              </a:solidFill>
              <a:cs typeface="Arial" panose="020B0604020202020204" pitchFamily="34" charset="0"/>
            </a:endParaRPr>
          </a:p>
          <a:p>
            <a:pPr marL="342891" indent="-342891" algn="l">
              <a:lnSpc>
                <a:spcPct val="90000"/>
              </a:lnSpc>
              <a:spcBef>
                <a:spcPts val="400"/>
              </a:spcBef>
              <a:spcAft>
                <a:spcPts val="400"/>
              </a:spcAft>
              <a:buClr>
                <a:schemeClr val="tx2"/>
              </a:buClr>
              <a:buFont typeface="+mj-lt"/>
              <a:buAutoNum type="arabicPeriod"/>
              <a:tabLst>
                <a:tab pos="171446" algn="l"/>
                <a:tab pos="285744" algn="l"/>
              </a:tabLst>
            </a:pPr>
            <a:r>
              <a:rPr lang="el-GR" sz="1400" dirty="0">
                <a:solidFill>
                  <a:schemeClr val="accent5">
                    <a:lumMod val="50000"/>
                  </a:schemeClr>
                </a:solidFill>
                <a:cs typeface="Arial" panose="020B0604020202020204" pitchFamily="34" charset="0"/>
              </a:rPr>
              <a:t>Να έχει εκδοθεί </a:t>
            </a:r>
            <a:r>
              <a:rPr lang="el-GR" sz="1400" b="1" dirty="0">
                <a:solidFill>
                  <a:schemeClr val="accent5">
                    <a:lumMod val="50000"/>
                  </a:schemeClr>
                </a:solidFill>
                <a:cs typeface="Arial" panose="020B0604020202020204" pitchFamily="34" charset="0"/>
              </a:rPr>
              <a:t>Ηλεκτρονική Ταυτότητα Κτηρίου / Διηρημένης Ιδιοκτησίας</a:t>
            </a:r>
          </a:p>
          <a:p>
            <a:pPr marL="342891" indent="-342891" algn="l">
              <a:lnSpc>
                <a:spcPct val="90000"/>
              </a:lnSpc>
              <a:spcBef>
                <a:spcPts val="400"/>
              </a:spcBef>
              <a:spcAft>
                <a:spcPts val="400"/>
              </a:spcAft>
              <a:buClr>
                <a:schemeClr val="tx2"/>
              </a:buClr>
              <a:buFont typeface="+mj-lt"/>
              <a:buAutoNum type="arabicPeriod"/>
              <a:tabLst>
                <a:tab pos="171446" algn="l"/>
                <a:tab pos="285744" algn="l"/>
              </a:tabLst>
            </a:pPr>
            <a:r>
              <a:rPr lang="el-GR" sz="1400" dirty="0">
                <a:solidFill>
                  <a:schemeClr val="accent5">
                    <a:lumMod val="50000"/>
                  </a:schemeClr>
                </a:solidFill>
                <a:cs typeface="Arial" panose="020B0604020202020204" pitchFamily="34" charset="0"/>
              </a:rPr>
              <a:t>Η </a:t>
            </a:r>
            <a:r>
              <a:rPr lang="el-GR" sz="1400" b="1" dirty="0">
                <a:solidFill>
                  <a:schemeClr val="accent5">
                    <a:lumMod val="50000"/>
                  </a:schemeClr>
                </a:solidFill>
                <a:cs typeface="Arial" panose="020B0604020202020204" pitchFamily="34" charset="0"/>
              </a:rPr>
              <a:t>πολυκατοικία</a:t>
            </a:r>
            <a:r>
              <a:rPr lang="el-GR" sz="1400" dirty="0">
                <a:solidFill>
                  <a:schemeClr val="accent5">
                    <a:lumMod val="50000"/>
                  </a:schemeClr>
                </a:solidFill>
                <a:cs typeface="Arial" panose="020B0604020202020204" pitchFamily="34" charset="0"/>
              </a:rPr>
              <a:t> να έχει σε ισχύ αριθμό φορολογικού μητρώου </a:t>
            </a:r>
            <a:r>
              <a:rPr lang="el-GR" sz="1400" b="1" dirty="0">
                <a:solidFill>
                  <a:schemeClr val="accent5">
                    <a:lumMod val="50000"/>
                  </a:schemeClr>
                </a:solidFill>
                <a:cs typeface="Arial" panose="020B0604020202020204" pitchFamily="34" charset="0"/>
              </a:rPr>
              <a:t>(ΑΦΜ)</a:t>
            </a:r>
            <a:r>
              <a:rPr lang="en-US" sz="1400" b="1" dirty="0">
                <a:solidFill>
                  <a:schemeClr val="accent5">
                    <a:lumMod val="50000"/>
                  </a:schemeClr>
                </a:solidFill>
                <a:cs typeface="Arial" panose="020B0604020202020204" pitchFamily="34" charset="0"/>
              </a:rPr>
              <a:t> </a:t>
            </a:r>
            <a:r>
              <a:rPr lang="el-GR" sz="1400" dirty="0">
                <a:solidFill>
                  <a:schemeClr val="accent5">
                    <a:lumMod val="50000"/>
                  </a:schemeClr>
                </a:solidFill>
                <a:cs typeface="Arial" panose="020B0604020202020204" pitchFamily="34" charset="0"/>
              </a:rPr>
              <a:t>πολυκατοικίας</a:t>
            </a:r>
          </a:p>
          <a:p>
            <a:pPr marL="342891" indent="-342891" algn="l">
              <a:lnSpc>
                <a:spcPct val="90000"/>
              </a:lnSpc>
              <a:spcBef>
                <a:spcPts val="400"/>
              </a:spcBef>
              <a:spcAft>
                <a:spcPts val="400"/>
              </a:spcAft>
              <a:buClr>
                <a:schemeClr val="tx2"/>
              </a:buClr>
              <a:buFont typeface="+mj-lt"/>
              <a:buAutoNum type="arabicPeriod"/>
              <a:tabLst>
                <a:tab pos="171446" algn="l"/>
                <a:tab pos="285744" algn="l"/>
              </a:tabLst>
            </a:pPr>
            <a:r>
              <a:rPr lang="el-GR" sz="1400" dirty="0">
                <a:solidFill>
                  <a:schemeClr val="accent5">
                    <a:lumMod val="50000"/>
                  </a:schemeClr>
                </a:solidFill>
                <a:cs typeface="Arial" panose="020B0604020202020204" pitchFamily="34" charset="0"/>
              </a:rPr>
              <a:t>Για αίτηση Μεμονωμένου Διαμερίσματος ή Μονοκατοικίας, η </a:t>
            </a:r>
            <a:r>
              <a:rPr lang="el-GR" sz="1400" b="1" dirty="0">
                <a:solidFill>
                  <a:schemeClr val="accent5">
                    <a:lumMod val="50000"/>
                  </a:schemeClr>
                </a:solidFill>
                <a:cs typeface="Arial" panose="020B0604020202020204" pitchFamily="34" charset="0"/>
              </a:rPr>
              <a:t>κύρια χρήση αφορά αποκλειστικά στον αιτούντα </a:t>
            </a:r>
            <a:r>
              <a:rPr lang="el-GR" sz="1400" dirty="0">
                <a:solidFill>
                  <a:schemeClr val="accent5">
                    <a:lumMod val="50000"/>
                  </a:schemeClr>
                </a:solidFill>
                <a:cs typeface="Arial" panose="020B0604020202020204" pitchFamily="34" charset="0"/>
              </a:rPr>
              <a:t>(ιδιοκατοίκηση).</a:t>
            </a:r>
          </a:p>
        </p:txBody>
      </p:sp>
      <p:sp>
        <p:nvSpPr>
          <p:cNvPr id="3" name="Title 2">
            <a:extLst>
              <a:ext uri="{FF2B5EF4-FFF2-40B4-BE49-F238E27FC236}">
                <a16:creationId xmlns:a16="http://schemas.microsoft.com/office/drawing/2014/main" xmlns="" id="{3F00495B-EEB2-4315-841C-8224A55E1C1D}"/>
              </a:ext>
            </a:extLst>
          </p:cNvPr>
          <p:cNvSpPr>
            <a:spLocks noGrp="1"/>
          </p:cNvSpPr>
          <p:nvPr>
            <p:ph type="title"/>
          </p:nvPr>
        </p:nvSpPr>
        <p:spPr/>
        <p:txBody>
          <a:bodyPr anchor="ctr">
            <a:normAutofit/>
          </a:bodyPr>
          <a:lstStyle/>
          <a:p>
            <a:pPr marL="182880"/>
            <a:r>
              <a:rPr lang="el-GR" dirty="0">
                <a:cs typeface="Arial" panose="020B0604020202020204" pitchFamily="34" charset="0"/>
              </a:rPr>
              <a:t>Επιλέξιμες κατοικίες</a:t>
            </a:r>
            <a:endParaRPr lang="en-US" dirty="0"/>
          </a:p>
        </p:txBody>
      </p:sp>
      <p:sp>
        <p:nvSpPr>
          <p:cNvPr id="4" name="Slide Number Placeholder 3">
            <a:extLst>
              <a:ext uri="{FF2B5EF4-FFF2-40B4-BE49-F238E27FC236}">
                <a16:creationId xmlns:a16="http://schemas.microsoft.com/office/drawing/2014/main" xmlns="" id="{988D4AFA-773D-4EB6-965B-840A6DC090B0}"/>
              </a:ext>
            </a:extLst>
          </p:cNvPr>
          <p:cNvSpPr>
            <a:spLocks noGrp="1"/>
          </p:cNvSpPr>
          <p:nvPr>
            <p:ph type="sldNum" sz="quarter" idx="10"/>
          </p:nvPr>
        </p:nvSpPr>
        <p:spPr/>
        <p:txBody>
          <a:bodyPr>
            <a:normAutofit/>
          </a:bodyPr>
          <a:lstStyle/>
          <a:p>
            <a:pPr>
              <a:spcAft>
                <a:spcPts val="600"/>
              </a:spcAft>
              <a:defRPr/>
            </a:pPr>
            <a:fld id="{CEEAD2AE-396D-4C5C-8389-DAC89B90429D}" type="slidenum">
              <a:rPr lang="en-US">
                <a:solidFill>
                  <a:srgbClr val="FFFFFF"/>
                </a:solidFill>
              </a:rPr>
              <a:pPr>
                <a:spcAft>
                  <a:spcPts val="600"/>
                </a:spcAft>
                <a:defRPr/>
              </a:pPr>
              <a:t>11</a:t>
            </a:fld>
            <a:endParaRPr lang="en-US">
              <a:solidFill>
                <a:srgbClr val="FFFFFF"/>
              </a:solidFill>
            </a:endParaRPr>
          </a:p>
        </p:txBody>
      </p:sp>
      <p:pic>
        <p:nvPicPr>
          <p:cNvPr id="5" name="Εικόνα 4">
            <a:extLst>
              <a:ext uri="{FF2B5EF4-FFF2-40B4-BE49-F238E27FC236}">
                <a16:creationId xmlns:a16="http://schemas.microsoft.com/office/drawing/2014/main" xmlns="" id="{0C00D52B-F8FC-E246-9279-573990DF0049}"/>
              </a:ext>
            </a:extLst>
          </p:cNvPr>
          <p:cNvPicPr>
            <a:picLocks noChangeAspect="1"/>
          </p:cNvPicPr>
          <p:nvPr/>
        </p:nvPicPr>
        <p:blipFill rotWithShape="1">
          <a:blip r:embed="rId2"/>
          <a:srcRect l="27598" r="30600"/>
          <a:stretch/>
        </p:blipFill>
        <p:spPr>
          <a:xfrm>
            <a:off x="7946888" y="10"/>
            <a:ext cx="4243589"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xmlns="" id="{ED3470F5-E8BA-154A-8426-D1FB87DFA46E}"/>
              </a:ext>
            </a:extLst>
          </p:cNvPr>
          <p:cNvSpPr txBox="1"/>
          <p:nvPr/>
        </p:nvSpPr>
        <p:spPr>
          <a:xfrm>
            <a:off x="1863969" y="5281856"/>
            <a:ext cx="6082918" cy="646331"/>
          </a:xfrm>
          <a:prstGeom prst="rect">
            <a:avLst/>
          </a:prstGeom>
          <a:solidFill>
            <a:srgbClr val="002060"/>
          </a:solidFill>
        </p:spPr>
        <p:txBody>
          <a:bodyPr wrap="square" rtlCol="0">
            <a:spAutoFit/>
          </a:bodyPr>
          <a:lstStyle/>
          <a:p>
            <a:pPr algn="ctr"/>
            <a:r>
              <a:rPr lang="el-GR" sz="1200" i="1" dirty="0">
                <a:solidFill>
                  <a:schemeClr val="bg1"/>
                </a:solidFill>
                <a:latin typeface="Verdana" panose="020B0604030504040204" pitchFamily="34" charset="0"/>
                <a:ea typeface="Verdana" panose="020B0604030504040204" pitchFamily="34" charset="0"/>
                <a:cs typeface="Verdana" panose="020B0604030504040204" pitchFamily="34" charset="0"/>
              </a:rPr>
              <a:t>Επισημαίνεται ότι σε καμία περίπτωση δεν είναι επιλέξιμες οι ιδιοκτησίες του κτηρίου που δεν χρησιμοποιούνται για κατοικία (π.χ. κατάστημα στο ισόγειο κτηρίου) </a:t>
            </a:r>
          </a:p>
        </p:txBody>
      </p:sp>
    </p:spTree>
    <p:extLst>
      <p:ext uri="{BB962C8B-B14F-4D97-AF65-F5344CB8AC3E}">
        <p14:creationId xmlns:p14="http://schemas.microsoft.com/office/powerpoint/2010/main" val="1011553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58D2F44-95EB-4452-80FD-E00F1716138B}"/>
              </a:ext>
            </a:extLst>
          </p:cNvPr>
          <p:cNvSpPr>
            <a:spLocks noGrp="1"/>
          </p:cNvSpPr>
          <p:nvPr>
            <p:ph type="title"/>
          </p:nvPr>
        </p:nvSpPr>
        <p:spPr/>
        <p:txBody>
          <a:bodyPr/>
          <a:lstStyle/>
          <a:p>
            <a:pPr marL="182880">
              <a:spcBef>
                <a:spcPts val="0"/>
              </a:spcBef>
            </a:pPr>
            <a:r>
              <a:rPr lang="el-GR" dirty="0"/>
              <a:t>Ωφελούμενοι</a:t>
            </a:r>
            <a:r>
              <a:rPr lang="en-US" dirty="0"/>
              <a:t>- </a:t>
            </a:r>
            <a:r>
              <a:rPr lang="el-GR" dirty="0"/>
              <a:t>Επιχορήγηση</a:t>
            </a:r>
            <a:endParaRPr lang="en-US" dirty="0"/>
          </a:p>
        </p:txBody>
      </p:sp>
      <p:sp>
        <p:nvSpPr>
          <p:cNvPr id="4" name="Slide Number Placeholder 3">
            <a:extLst>
              <a:ext uri="{FF2B5EF4-FFF2-40B4-BE49-F238E27FC236}">
                <a16:creationId xmlns:a16="http://schemas.microsoft.com/office/drawing/2014/main" xmlns="" id="{ABAD73AB-97A7-41F7-ABAB-A43730523AA0}"/>
              </a:ext>
            </a:extLst>
          </p:cNvPr>
          <p:cNvSpPr>
            <a:spLocks noGrp="1"/>
          </p:cNvSpPr>
          <p:nvPr>
            <p:ph type="sldNum" sz="quarter" idx="10"/>
          </p:nvPr>
        </p:nvSpPr>
        <p:spPr/>
        <p:txBody>
          <a:bodyPr/>
          <a:lstStyle/>
          <a:p>
            <a:pPr>
              <a:defRPr/>
            </a:pPr>
            <a:fld id="{CEEAD2AE-396D-4C5C-8389-DAC89B90429D}" type="slidenum">
              <a:rPr lang="en-US" smtClean="0"/>
              <a:pPr>
                <a:defRPr/>
              </a:pPr>
              <a:t>12</a:t>
            </a:fld>
            <a:endParaRPr lang="en-US"/>
          </a:p>
        </p:txBody>
      </p:sp>
      <p:graphicFrame>
        <p:nvGraphicFramePr>
          <p:cNvPr id="11" name="Πίνακας 12">
            <a:extLst>
              <a:ext uri="{FF2B5EF4-FFF2-40B4-BE49-F238E27FC236}">
                <a16:creationId xmlns:a16="http://schemas.microsoft.com/office/drawing/2014/main" xmlns="" id="{966EBCE8-168F-4EBB-8637-6C9AB97763FE}"/>
              </a:ext>
            </a:extLst>
          </p:cNvPr>
          <p:cNvGraphicFramePr>
            <a:graphicFrameLocks noGrp="1"/>
          </p:cNvGraphicFramePr>
          <p:nvPr>
            <p:extLst>
              <p:ext uri="{D42A27DB-BD31-4B8C-83A1-F6EECF244321}">
                <p14:modId xmlns:p14="http://schemas.microsoft.com/office/powerpoint/2010/main" val="3898415224"/>
              </p:ext>
            </p:extLst>
          </p:nvPr>
        </p:nvGraphicFramePr>
        <p:xfrm>
          <a:off x="5078183" y="3632082"/>
          <a:ext cx="6923316" cy="1584960"/>
        </p:xfrm>
        <a:graphic>
          <a:graphicData uri="http://schemas.openxmlformats.org/drawingml/2006/table">
            <a:tbl>
              <a:tblPr firstRow="1" bandRow="1">
                <a:tableStyleId>{5C22544A-7EE6-4342-B048-85BDC9FD1C3A}</a:tableStyleId>
              </a:tblPr>
              <a:tblGrid>
                <a:gridCol w="2333068">
                  <a:extLst>
                    <a:ext uri="{9D8B030D-6E8A-4147-A177-3AD203B41FA5}">
                      <a16:colId xmlns:a16="http://schemas.microsoft.com/office/drawing/2014/main" xmlns="" val="20000"/>
                    </a:ext>
                  </a:extLst>
                </a:gridCol>
                <a:gridCol w="4590248">
                  <a:extLst>
                    <a:ext uri="{9D8B030D-6E8A-4147-A177-3AD203B41FA5}">
                      <a16:colId xmlns:a16="http://schemas.microsoft.com/office/drawing/2014/main" xmlns="" val="20001"/>
                    </a:ext>
                  </a:extLst>
                </a:gridCol>
              </a:tblGrid>
              <a:tr h="701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300" b="0" dirty="0">
                          <a:solidFill>
                            <a:schemeClr val="tx2"/>
                          </a:solidFill>
                          <a:effectLst/>
                          <a:latin typeface="Verdana" panose="020B0604030504040204" pitchFamily="34" charset="0"/>
                          <a:ea typeface="Verdana" panose="020B0604030504040204" pitchFamily="34" charset="0"/>
                          <a:cs typeface="Arial" panose="020B0604020202020204" pitchFamily="34" charset="0"/>
                        </a:rPr>
                        <a:t>Διαμερίσματα ως μέρος Αίτησης Πολυκατοικίας</a:t>
                      </a:r>
                    </a:p>
                  </a:txBody>
                  <a:tcPr anchor="ct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300" b="1" dirty="0">
                          <a:solidFill>
                            <a:schemeClr val="tx2"/>
                          </a:solidFill>
                          <a:effectLst/>
                          <a:latin typeface="Verdana" panose="020B0604030504040204" pitchFamily="34" charset="0"/>
                          <a:ea typeface="Verdana" panose="020B0604030504040204" pitchFamily="34" charset="0"/>
                          <a:cs typeface="Arial" panose="020B0604020202020204" pitchFamily="34" charset="0"/>
                        </a:rPr>
                        <a:t>Όπως οι αιτήσεις </a:t>
                      </a:r>
                      <a:r>
                        <a:rPr lang="el-GR" sz="1300" b="1" i="0" dirty="0">
                          <a:solidFill>
                            <a:schemeClr val="tx2"/>
                          </a:solidFill>
                          <a:effectLst/>
                          <a:latin typeface="Verdana" panose="020B0604030504040204" pitchFamily="34" charset="0"/>
                          <a:ea typeface="Verdana" panose="020B0604030504040204" pitchFamily="34" charset="0"/>
                          <a:cs typeface="Arial" panose="020B0604020202020204" pitchFamily="34" charset="0"/>
                        </a:rPr>
                        <a:t>μεμονωμένου διαμερίσματος.</a:t>
                      </a:r>
                    </a:p>
                    <a:p>
                      <a:pPr marL="0" marR="0" indent="0" algn="l" defTabSz="914400" rtl="0" eaLnBrk="1" fontAlgn="auto" latinLnBrk="0" hangingPunct="1">
                        <a:lnSpc>
                          <a:spcPct val="100000"/>
                        </a:lnSpc>
                        <a:spcBef>
                          <a:spcPts val="0"/>
                        </a:spcBef>
                        <a:spcAft>
                          <a:spcPts val="0"/>
                        </a:spcAft>
                        <a:buClrTx/>
                        <a:buSzTx/>
                        <a:buFontTx/>
                        <a:buNone/>
                        <a:tabLst/>
                        <a:defRPr/>
                      </a:pPr>
                      <a:r>
                        <a:rPr lang="el-GR" sz="1300" b="0" i="0" baseline="0" dirty="0">
                          <a:solidFill>
                            <a:schemeClr val="tx2"/>
                          </a:solidFill>
                          <a:effectLst/>
                          <a:latin typeface="Verdana" panose="020B0604030504040204" pitchFamily="34" charset="0"/>
                          <a:ea typeface="Verdana" panose="020B0604030504040204" pitchFamily="34" charset="0"/>
                          <a:cs typeface="Arial" panose="020B0604020202020204" pitchFamily="34" charset="0"/>
                        </a:rPr>
                        <a:t>Για τα </a:t>
                      </a:r>
                      <a:r>
                        <a:rPr lang="el-GR" sz="1300" b="0" baseline="0" dirty="0">
                          <a:solidFill>
                            <a:schemeClr val="tx2"/>
                          </a:solidFill>
                          <a:effectLst/>
                          <a:latin typeface="Verdana" panose="020B0604030504040204" pitchFamily="34" charset="0"/>
                          <a:ea typeface="Verdana" panose="020B0604030504040204" pitchFamily="34" charset="0"/>
                          <a:cs typeface="Arial" panose="020B0604020202020204" pitchFamily="34" charset="0"/>
                        </a:rPr>
                        <a:t>διαμερίσματα </a:t>
                      </a:r>
                      <a:r>
                        <a:rPr lang="el-GR" sz="1300" b="0" kern="1200" dirty="0">
                          <a:solidFill>
                            <a:schemeClr val="tx2"/>
                          </a:solidFill>
                          <a:effectLst/>
                          <a:latin typeface="Verdana" panose="020B0604030504040204" pitchFamily="34" charset="0"/>
                          <a:ea typeface="Verdana" panose="020B0604030504040204" pitchFamily="34" charset="0"/>
                          <a:cs typeface="Arial" panose="020B0604020202020204" pitchFamily="34" charset="0"/>
                        </a:rPr>
                        <a:t>σε καθεστώς δ</a:t>
                      </a:r>
                      <a:r>
                        <a:rPr lang="el-GR" altLang="el-GR" sz="1300" b="0" kern="1200" dirty="0">
                          <a:solidFill>
                            <a:schemeClr val="tx2"/>
                          </a:solidFill>
                          <a:effectLst/>
                          <a:latin typeface="Verdana" panose="020B0604030504040204" pitchFamily="34" charset="0"/>
                          <a:ea typeface="Verdana" panose="020B0604030504040204" pitchFamily="34" charset="0"/>
                          <a:cs typeface="Arial" panose="020B0604020202020204" pitchFamily="34" charset="0"/>
                        </a:rPr>
                        <a:t>ωρεάν παραχώρησης / </a:t>
                      </a:r>
                      <a:r>
                        <a:rPr lang="el-GR" sz="1300" b="0" kern="1200" dirty="0">
                          <a:solidFill>
                            <a:schemeClr val="tx2"/>
                          </a:solidFill>
                          <a:effectLst/>
                          <a:latin typeface="Verdana" panose="020B0604030504040204" pitchFamily="34" charset="0"/>
                          <a:ea typeface="Verdana" panose="020B0604030504040204" pitchFamily="34" charset="0"/>
                          <a:cs typeface="Arial" panose="020B0604020202020204" pitchFamily="34" charset="0"/>
                        </a:rPr>
                        <a:t>ενοικίασης</a:t>
                      </a:r>
                      <a:r>
                        <a:rPr lang="el-GR" sz="1300" b="0" dirty="0">
                          <a:solidFill>
                            <a:schemeClr val="tx2"/>
                          </a:solidFill>
                          <a:effectLst/>
                          <a:latin typeface="Verdana" panose="020B0604030504040204" pitchFamily="34" charset="0"/>
                          <a:ea typeface="Verdana" panose="020B0604030504040204" pitchFamily="34" charset="0"/>
                          <a:cs typeface="Arial" panose="020B0604020202020204" pitchFamily="34" charset="0"/>
                        </a:rPr>
                        <a:t>, η επιχορήγηση ανέρχεται σε 40%</a:t>
                      </a:r>
                    </a:p>
                  </a:txBody>
                  <a:tcPr anchor="ctr">
                    <a:solidFill>
                      <a:srgbClr val="D0D8E8"/>
                    </a:solidFill>
                  </a:tcPr>
                </a:tc>
                <a:extLst>
                  <a:ext uri="{0D108BD9-81ED-4DB2-BD59-A6C34878D82A}">
                    <a16:rowId xmlns:a16="http://schemas.microsoft.com/office/drawing/2014/main" xmlns="" val="10000"/>
                  </a:ext>
                </a:extLst>
              </a:tr>
              <a:tr h="701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300" b="0" dirty="0">
                          <a:solidFill>
                            <a:schemeClr val="tx2"/>
                          </a:solidFill>
                          <a:effectLst/>
                          <a:latin typeface="Verdana" panose="020B0604030504040204" pitchFamily="34" charset="0"/>
                          <a:ea typeface="Verdana" panose="020B0604030504040204" pitchFamily="34" charset="0"/>
                          <a:cs typeface="Arial" panose="020B0604020202020204" pitchFamily="34" charset="0"/>
                        </a:rPr>
                        <a:t>Πρόσθετη επιχορήγηση (</a:t>
                      </a:r>
                      <a:r>
                        <a:rPr lang="en-US" sz="1300" b="0" dirty="0">
                          <a:solidFill>
                            <a:schemeClr val="tx2"/>
                          </a:solidFill>
                          <a:effectLst/>
                          <a:latin typeface="Verdana" panose="020B0604030504040204" pitchFamily="34" charset="0"/>
                          <a:ea typeface="Verdana" panose="020B0604030504040204" pitchFamily="34" charset="0"/>
                          <a:cs typeface="Arial" panose="020B0604020202020204" pitchFamily="34" charset="0"/>
                        </a:rPr>
                        <a:t>bonus) </a:t>
                      </a:r>
                      <a:r>
                        <a:rPr lang="el-GR" sz="1300" b="0" dirty="0">
                          <a:solidFill>
                            <a:schemeClr val="tx2"/>
                          </a:solidFill>
                          <a:effectLst/>
                          <a:latin typeface="Verdana" panose="020B0604030504040204" pitchFamily="34" charset="0"/>
                          <a:ea typeface="Verdana" panose="020B0604030504040204" pitchFamily="34" charset="0"/>
                          <a:cs typeface="Arial" panose="020B0604020202020204" pitchFamily="34" charset="0"/>
                        </a:rPr>
                        <a:t>αίτησης Πολυκατοικίας ως Σύνολο</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300" b="0" dirty="0">
                          <a:solidFill>
                            <a:schemeClr val="tx2"/>
                          </a:solidFill>
                          <a:effectLst/>
                          <a:latin typeface="Verdana" panose="020B0604030504040204" pitchFamily="34" charset="0"/>
                          <a:ea typeface="Verdana" panose="020B0604030504040204" pitchFamily="34" charset="0"/>
                          <a:cs typeface="Arial" panose="020B0604020202020204" pitchFamily="34" charset="0"/>
                        </a:rPr>
                        <a:t>+ 10% σε</a:t>
                      </a:r>
                      <a:r>
                        <a:rPr lang="el-GR" sz="1300" b="0" baseline="0" dirty="0">
                          <a:solidFill>
                            <a:schemeClr val="tx2"/>
                          </a:solidFill>
                          <a:effectLst/>
                          <a:latin typeface="Verdana" panose="020B0604030504040204" pitchFamily="34" charset="0"/>
                          <a:ea typeface="Verdana" panose="020B0604030504040204" pitchFamily="34" charset="0"/>
                          <a:cs typeface="Arial" panose="020B0604020202020204" pitchFamily="34" charset="0"/>
                        </a:rPr>
                        <a:t> κάθε διαμέρισμα, όταν συμμετέχει το σύνολο της πολυκατοικίας.</a:t>
                      </a:r>
                      <a:endParaRPr lang="el-GR" sz="1300" b="0" dirty="0">
                        <a:solidFill>
                          <a:schemeClr val="tx2"/>
                        </a:solidFill>
                        <a:effectLst/>
                        <a:latin typeface="Verdana" panose="020B0604030504040204" pitchFamily="34" charset="0"/>
                        <a:ea typeface="Verdana" panose="020B0604030504040204" pitchFamily="34" charset="0"/>
                        <a:cs typeface="Arial" panose="020B0604020202020204" pitchFamily="34" charset="0"/>
                      </a:endParaRPr>
                    </a:p>
                  </a:txBody>
                  <a:tcPr anchor="ctr"/>
                </a:tc>
                <a:extLst>
                  <a:ext uri="{0D108BD9-81ED-4DB2-BD59-A6C34878D82A}">
                    <a16:rowId xmlns:a16="http://schemas.microsoft.com/office/drawing/2014/main" xmlns="" val="10001"/>
                  </a:ext>
                </a:extLst>
              </a:tr>
            </a:tbl>
          </a:graphicData>
        </a:graphic>
      </p:graphicFrame>
      <p:sp>
        <p:nvSpPr>
          <p:cNvPr id="12" name="Off-page Connector 9">
            <a:extLst>
              <a:ext uri="{FF2B5EF4-FFF2-40B4-BE49-F238E27FC236}">
                <a16:creationId xmlns:a16="http://schemas.microsoft.com/office/drawing/2014/main" xmlns="" id="{4F21625D-C93F-2E41-87BD-7C10EC073D72}"/>
              </a:ext>
            </a:extLst>
          </p:cNvPr>
          <p:cNvSpPr/>
          <p:nvPr/>
        </p:nvSpPr>
        <p:spPr>
          <a:xfrm>
            <a:off x="1831027" y="1124980"/>
            <a:ext cx="2753875" cy="4803207"/>
          </a:xfrm>
          <a:prstGeom prst="flowChartProcess">
            <a:avLst/>
          </a:prstGeom>
          <a:solidFill>
            <a:schemeClr val="bg2">
              <a:lumMod val="2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defRPr/>
            </a:pPr>
            <a:endParaRPr lang="el-GR" sz="1200" dirty="0">
              <a:solidFill>
                <a:schemeClr val="bg1"/>
              </a:solidFill>
              <a:latin typeface="Verdana" panose="020B0604030504040204" pitchFamily="34" charset="0"/>
              <a:ea typeface="Verdana" panose="020B0604030504040204" pitchFamily="34" charset="0"/>
            </a:endParaRPr>
          </a:p>
          <a:p>
            <a:pPr indent="0">
              <a:lnSpc>
                <a:spcPct val="150000"/>
              </a:lnSpc>
              <a:buFont typeface="Courier New" panose="02070309020205020404" pitchFamily="49" charset="0"/>
              <a:buNone/>
            </a:pPr>
            <a:r>
              <a:rPr lang="el-GR" sz="1200" b="1" dirty="0">
                <a:solidFill>
                  <a:schemeClr val="bg1"/>
                </a:solidFill>
                <a:latin typeface="Verdana" panose="020B0604030504040204" pitchFamily="34" charset="0"/>
                <a:ea typeface="Verdana" panose="020B0604030504040204" pitchFamily="34" charset="0"/>
              </a:rPr>
              <a:t>Φυσικά πρόσωπα </a:t>
            </a:r>
            <a:r>
              <a:rPr lang="el-GR" sz="1200" dirty="0">
                <a:solidFill>
                  <a:schemeClr val="bg1"/>
                </a:solidFill>
                <a:latin typeface="Verdana" panose="020B0604030504040204" pitchFamily="34" charset="0"/>
                <a:ea typeface="Verdana" panose="020B0604030504040204" pitchFamily="34" charset="0"/>
              </a:rPr>
              <a:t>με εμπράγματο δικαίωμα (πλήρους κυριότητας/επικαρπίας/ψιλής κυριότητας) σε επιλέξιμη κατοικία και εφόσον πληρούν τα εισοδηματικά κριτήρια ενίσχυσης. </a:t>
            </a:r>
          </a:p>
          <a:p>
            <a:pPr indent="0">
              <a:lnSpc>
                <a:spcPct val="150000"/>
              </a:lnSpc>
              <a:buFont typeface="Courier New" panose="02070309020205020404" pitchFamily="49" charset="0"/>
              <a:buNone/>
            </a:pPr>
            <a:r>
              <a:rPr lang="el-GR" altLang="el-GR" sz="1200" u="sng" dirty="0">
                <a:solidFill>
                  <a:schemeClr val="bg1"/>
                </a:solidFill>
                <a:latin typeface="Verdana" panose="020B0604030504040204" pitchFamily="34" charset="0"/>
                <a:ea typeface="Verdana" panose="020B0604030504040204" pitchFamily="34" charset="0"/>
              </a:rPr>
              <a:t>Α. Ιδιοκατοίκηση: </a:t>
            </a:r>
            <a:r>
              <a:rPr lang="el-GR" altLang="el-GR" sz="1200" dirty="0">
                <a:solidFill>
                  <a:schemeClr val="bg1"/>
                </a:solidFill>
                <a:latin typeface="Verdana" panose="020B0604030504040204" pitchFamily="34" charset="0"/>
                <a:ea typeface="Verdana" panose="020B0604030504040204" pitchFamily="34" charset="0"/>
              </a:rPr>
              <a:t>η αίτηση γίνεται από τον συγκύριο που τη χρησιμοποιεί ως κύρια κατοικία</a:t>
            </a:r>
          </a:p>
          <a:p>
            <a:pPr indent="0">
              <a:lnSpc>
                <a:spcPct val="150000"/>
              </a:lnSpc>
              <a:buFont typeface="Courier New" panose="02070309020205020404" pitchFamily="49" charset="0"/>
              <a:buNone/>
            </a:pPr>
            <a:r>
              <a:rPr lang="el-GR" altLang="el-GR" sz="1200" u="sng" dirty="0">
                <a:solidFill>
                  <a:schemeClr val="bg1"/>
                </a:solidFill>
                <a:latin typeface="Verdana" panose="020B0604030504040204" pitchFamily="34" charset="0"/>
                <a:ea typeface="Verdana" panose="020B0604030504040204" pitchFamily="34" charset="0"/>
              </a:rPr>
              <a:t>Β. Δωρεάν παραχώρηση/ενοικίαση: </a:t>
            </a:r>
            <a:r>
              <a:rPr lang="el-GR" altLang="el-GR" sz="1200" dirty="0">
                <a:solidFill>
                  <a:schemeClr val="bg1"/>
                </a:solidFill>
                <a:latin typeface="Verdana" panose="020B0604030504040204" pitchFamily="34" charset="0"/>
                <a:ea typeface="Verdana" panose="020B0604030504040204" pitchFamily="34" charset="0"/>
              </a:rPr>
              <a:t>η αίτηση γίνεται από τον επικαρπωτή ή τον πλήρη κύριο και η επιδότηση ανέρχεται στο 40% ανεξαρτήτου εισοδηματικής κατηγορίας.</a:t>
            </a:r>
          </a:p>
          <a:p>
            <a:pPr algn="ct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Freeform 4">
            <a:extLst>
              <a:ext uri="{FF2B5EF4-FFF2-40B4-BE49-F238E27FC236}">
                <a16:creationId xmlns:a16="http://schemas.microsoft.com/office/drawing/2014/main" xmlns="" id="{EA8C8A21-48E3-3F48-A22F-122BE4844B9B}"/>
              </a:ext>
            </a:extLst>
          </p:cNvPr>
          <p:cNvSpPr/>
          <p:nvPr/>
        </p:nvSpPr>
        <p:spPr>
          <a:xfrm>
            <a:off x="1833403" y="533832"/>
            <a:ext cx="2752547" cy="1914828"/>
          </a:xfrm>
          <a:custGeom>
            <a:avLst/>
            <a:gdLst>
              <a:gd name="connsiteX0" fmla="*/ 0 w 4855912"/>
              <a:gd name="connsiteY0" fmla="*/ 9143998 h 9144000"/>
              <a:gd name="connsiteX1" fmla="*/ 4855912 w 4855912"/>
              <a:gd name="connsiteY1" fmla="*/ 9143998 h 9144000"/>
              <a:gd name="connsiteX2" fmla="*/ 4855912 w 4855912"/>
              <a:gd name="connsiteY2" fmla="*/ 9144000 h 9144000"/>
              <a:gd name="connsiteX3" fmla="*/ 0 w 4855912"/>
              <a:gd name="connsiteY3" fmla="*/ 9144000 h 9144000"/>
              <a:gd name="connsiteX4" fmla="*/ 0 w 4855912"/>
              <a:gd name="connsiteY4" fmla="*/ 0 h 9144000"/>
              <a:gd name="connsiteX5" fmla="*/ 4855912 w 4855912"/>
              <a:gd name="connsiteY5" fmla="*/ 0 h 9144000"/>
              <a:gd name="connsiteX6" fmla="*/ 4855912 w 4855912"/>
              <a:gd name="connsiteY6" fmla="*/ 4215866 h 9144000"/>
              <a:gd name="connsiteX7" fmla="*/ 2427956 w 4855912"/>
              <a:gd name="connsiteY7" fmla="*/ 2983833 h 9144000"/>
              <a:gd name="connsiteX8" fmla="*/ 0 w 4855912"/>
              <a:gd name="connsiteY8" fmla="*/ 4215866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5912" h="9144000">
                <a:moveTo>
                  <a:pt x="0" y="9143998"/>
                </a:moveTo>
                <a:lnTo>
                  <a:pt x="4855912" y="9143998"/>
                </a:lnTo>
                <a:lnTo>
                  <a:pt x="4855912" y="9144000"/>
                </a:lnTo>
                <a:lnTo>
                  <a:pt x="0" y="9144000"/>
                </a:lnTo>
                <a:close/>
                <a:moveTo>
                  <a:pt x="0" y="0"/>
                </a:moveTo>
                <a:lnTo>
                  <a:pt x="4855912" y="0"/>
                </a:lnTo>
                <a:lnTo>
                  <a:pt x="4855912" y="4215866"/>
                </a:lnTo>
                <a:lnTo>
                  <a:pt x="2427956" y="2983833"/>
                </a:lnTo>
                <a:lnTo>
                  <a:pt x="0" y="4215866"/>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defRPr/>
            </a:pPr>
            <a:r>
              <a:rPr lang="el-GR" sz="1600" u="sng" dirty="0">
                <a:solidFill>
                  <a:schemeClr val="bg1"/>
                </a:solidFill>
                <a:latin typeface="Verdana" panose="020B0604030504040204" pitchFamily="34" charset="0"/>
                <a:ea typeface="Verdana" panose="020B0604030504040204" pitchFamily="34" charset="0"/>
                <a:cs typeface="Calibri Light" panose="020F0302020204030204" pitchFamily="34" charset="0"/>
              </a:rPr>
              <a:t>Ωφελούμενοι μπορεί να </a:t>
            </a:r>
            <a:r>
              <a:rPr lang="el-GR" sz="1600" u="sng" dirty="0" err="1">
                <a:solidFill>
                  <a:schemeClr val="bg1"/>
                </a:solidFill>
                <a:latin typeface="Verdana" panose="020B0604030504040204" pitchFamily="34" charset="0"/>
                <a:ea typeface="Verdana" panose="020B0604030504040204" pitchFamily="34" charset="0"/>
                <a:cs typeface="Calibri Light" panose="020F0302020204030204" pitchFamily="34" charset="0"/>
              </a:rPr>
              <a:t>έιναι</a:t>
            </a:r>
            <a:r>
              <a:rPr lang="el-GR" sz="1600" u="sng" dirty="0">
                <a:solidFill>
                  <a:schemeClr val="bg1"/>
                </a:solidFill>
                <a:latin typeface="Verdana" panose="020B0604030504040204" pitchFamily="34" charset="0"/>
                <a:ea typeface="Verdana" panose="020B0604030504040204" pitchFamily="34" charset="0"/>
                <a:cs typeface="Calibri Light" panose="020F0302020204030204" pitchFamily="34" charset="0"/>
              </a:rPr>
              <a:t>:</a:t>
            </a:r>
          </a:p>
        </p:txBody>
      </p:sp>
      <p:sp>
        <p:nvSpPr>
          <p:cNvPr id="7" name="Πεντάγωνο 6">
            <a:extLst>
              <a:ext uri="{FF2B5EF4-FFF2-40B4-BE49-F238E27FC236}">
                <a16:creationId xmlns:a16="http://schemas.microsoft.com/office/drawing/2014/main" xmlns="" id="{69AC805E-52CF-FA43-9635-197FB6368A3D}"/>
              </a:ext>
            </a:extLst>
          </p:cNvPr>
          <p:cNvSpPr/>
          <p:nvPr/>
        </p:nvSpPr>
        <p:spPr>
          <a:xfrm>
            <a:off x="5078183" y="557296"/>
            <a:ext cx="656696" cy="2349437"/>
          </a:xfrm>
          <a:prstGeom prst="homePlate">
            <a:avLst>
              <a:gd name="adj" fmla="val 1814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l-GR" sz="1400" dirty="0">
                <a:latin typeface="Verdana" panose="020B0604030504040204" pitchFamily="34" charset="0"/>
                <a:ea typeface="Verdana" panose="020B0604030504040204" pitchFamily="34" charset="0"/>
                <a:cs typeface="Verdana" panose="020B0604030504040204" pitchFamily="34" charset="0"/>
              </a:rPr>
              <a:t>Εισόδημα και Επιχορήγηση</a:t>
            </a:r>
          </a:p>
        </p:txBody>
      </p:sp>
      <p:sp>
        <p:nvSpPr>
          <p:cNvPr id="15" name="Πεντάγωνο 14">
            <a:extLst>
              <a:ext uri="{FF2B5EF4-FFF2-40B4-BE49-F238E27FC236}">
                <a16:creationId xmlns:a16="http://schemas.microsoft.com/office/drawing/2014/main" xmlns="" id="{0E84F9DB-5B38-004B-8F84-1AD3B6C1C91D}"/>
              </a:ext>
            </a:extLst>
          </p:cNvPr>
          <p:cNvSpPr/>
          <p:nvPr/>
        </p:nvSpPr>
        <p:spPr>
          <a:xfrm rot="5400000">
            <a:off x="8297776" y="-80861"/>
            <a:ext cx="432022" cy="6871209"/>
          </a:xfrm>
          <a:prstGeom prst="homePlate">
            <a:avLst>
              <a:gd name="adj" fmla="val 1814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l-GR" sz="1600" dirty="0">
                <a:latin typeface="Verdana" panose="020B0604030504040204" pitchFamily="34" charset="0"/>
                <a:ea typeface="Verdana" panose="020B0604030504040204" pitchFamily="34" charset="0"/>
                <a:cs typeface="Verdana" panose="020B0604030504040204" pitchFamily="34" charset="0"/>
              </a:rPr>
              <a:t>Επιχορήγηση Πολυκατοικίας</a:t>
            </a:r>
          </a:p>
        </p:txBody>
      </p:sp>
      <p:sp>
        <p:nvSpPr>
          <p:cNvPr id="16" name="TextBox 15">
            <a:extLst>
              <a:ext uri="{FF2B5EF4-FFF2-40B4-BE49-F238E27FC236}">
                <a16:creationId xmlns:a16="http://schemas.microsoft.com/office/drawing/2014/main" xmlns="" id="{357770AC-1BAA-A54C-B658-801F131285C0}"/>
              </a:ext>
            </a:extLst>
          </p:cNvPr>
          <p:cNvSpPr txBox="1"/>
          <p:nvPr/>
        </p:nvSpPr>
        <p:spPr>
          <a:xfrm>
            <a:off x="5078182" y="5266160"/>
            <a:ext cx="6871210" cy="646331"/>
          </a:xfrm>
          <a:prstGeom prst="rect">
            <a:avLst/>
          </a:prstGeom>
          <a:solidFill>
            <a:srgbClr val="002060"/>
          </a:solidFill>
        </p:spPr>
        <p:txBody>
          <a:bodyPr wrap="square" rtlCol="0">
            <a:spAutoFit/>
          </a:bodyPr>
          <a:lstStyle/>
          <a:p>
            <a:pPr algn="ctr"/>
            <a:r>
              <a:rPr lang="el-GR" sz="1200" i="1" dirty="0">
                <a:solidFill>
                  <a:schemeClr val="bg1"/>
                </a:solidFill>
                <a:latin typeface="Verdana" panose="020B0604030504040204" pitchFamily="34" charset="0"/>
                <a:ea typeface="Verdana" panose="020B0604030504040204" pitchFamily="34" charset="0"/>
                <a:cs typeface="Verdana" panose="020B0604030504040204" pitchFamily="34" charset="0"/>
              </a:rPr>
              <a:t>Επιπλέον επιδότηση με τη δυνατότητα για άτοκο τραπεζικό δανεισμό με σκοπό την κάλυψη μέρους της ιδιωτικής συμμετοχής. Συνεχίζει να υφίσταται υπό το ίδιο πλαίσιο και διαδικασίες που ίσχυε για τους προηγούμενους κύκλους.</a:t>
            </a:r>
          </a:p>
        </p:txBody>
      </p:sp>
      <p:graphicFrame>
        <p:nvGraphicFramePr>
          <p:cNvPr id="14" name="Πίνακας 2">
            <a:extLst>
              <a:ext uri="{FF2B5EF4-FFF2-40B4-BE49-F238E27FC236}">
                <a16:creationId xmlns:a16="http://schemas.microsoft.com/office/drawing/2014/main" xmlns="" id="{A45A8A93-F58E-4893-B674-823A2071403C}"/>
              </a:ext>
            </a:extLst>
          </p:cNvPr>
          <p:cNvGraphicFramePr>
            <a:graphicFrameLocks noGrp="1"/>
          </p:cNvGraphicFramePr>
          <p:nvPr>
            <p:extLst>
              <p:ext uri="{D42A27DB-BD31-4B8C-83A1-F6EECF244321}">
                <p14:modId xmlns:p14="http://schemas.microsoft.com/office/powerpoint/2010/main" val="787979248"/>
              </p:ext>
            </p:extLst>
          </p:nvPr>
        </p:nvGraphicFramePr>
        <p:xfrm>
          <a:off x="5814391" y="557297"/>
          <a:ext cx="6135000" cy="2349438"/>
        </p:xfrm>
        <a:graphic>
          <a:graphicData uri="http://schemas.openxmlformats.org/drawingml/2006/table">
            <a:tbl>
              <a:tblPr firstRow="1" firstCol="1" bandRow="1">
                <a:tableStyleId>{5C22544A-7EE6-4342-B048-85BDC9FD1C3A}</a:tableStyleId>
              </a:tblPr>
              <a:tblGrid>
                <a:gridCol w="225833">
                  <a:extLst>
                    <a:ext uri="{9D8B030D-6E8A-4147-A177-3AD203B41FA5}">
                      <a16:colId xmlns:a16="http://schemas.microsoft.com/office/drawing/2014/main" xmlns="" val="20000"/>
                    </a:ext>
                  </a:extLst>
                </a:gridCol>
                <a:gridCol w="1426268">
                  <a:extLst>
                    <a:ext uri="{9D8B030D-6E8A-4147-A177-3AD203B41FA5}">
                      <a16:colId xmlns:a16="http://schemas.microsoft.com/office/drawing/2014/main" xmlns="" val="20001"/>
                    </a:ext>
                  </a:extLst>
                </a:gridCol>
                <a:gridCol w="1442088">
                  <a:extLst>
                    <a:ext uri="{9D8B030D-6E8A-4147-A177-3AD203B41FA5}">
                      <a16:colId xmlns:a16="http://schemas.microsoft.com/office/drawing/2014/main" xmlns="" val="20002"/>
                    </a:ext>
                  </a:extLst>
                </a:gridCol>
                <a:gridCol w="1149820">
                  <a:extLst>
                    <a:ext uri="{9D8B030D-6E8A-4147-A177-3AD203B41FA5}">
                      <a16:colId xmlns:a16="http://schemas.microsoft.com/office/drawing/2014/main" xmlns="" val="20003"/>
                    </a:ext>
                  </a:extLst>
                </a:gridCol>
                <a:gridCol w="1890991">
                  <a:extLst>
                    <a:ext uri="{9D8B030D-6E8A-4147-A177-3AD203B41FA5}">
                      <a16:colId xmlns:a16="http://schemas.microsoft.com/office/drawing/2014/main" xmlns="" val="474729480"/>
                    </a:ext>
                  </a:extLst>
                </a:gridCol>
              </a:tblGrid>
              <a:tr h="407745">
                <a:tc>
                  <a:txBody>
                    <a:bodyPr/>
                    <a:lstStyle/>
                    <a:p>
                      <a:pPr marL="62230" indent="-5715" algn="ctr">
                        <a:lnSpc>
                          <a:spcPct val="107000"/>
                        </a:lnSpc>
                        <a:spcAft>
                          <a:spcPts val="0"/>
                        </a:spcAft>
                      </a:pPr>
                      <a:endParaRPr lang="el-GR" sz="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tc>
                <a:tc>
                  <a:txBody>
                    <a:bodyPr/>
                    <a:lstStyle/>
                    <a:p>
                      <a:pPr marL="60960" indent="-5715" algn="ctr">
                        <a:lnSpc>
                          <a:spcPct val="107000"/>
                        </a:lnSpc>
                        <a:spcAft>
                          <a:spcPts val="0"/>
                        </a:spcAft>
                      </a:pPr>
                      <a:r>
                        <a:rPr lang="el-GR" sz="1200" dirty="0">
                          <a:effectLst/>
                          <a:latin typeface="Verdana" panose="020B0604030504040204" pitchFamily="34" charset="0"/>
                          <a:ea typeface="Verdana" panose="020B0604030504040204" pitchFamily="34" charset="0"/>
                          <a:cs typeface="Arial" panose="020B0604020202020204" pitchFamily="34" charset="0"/>
                        </a:rPr>
                        <a:t>Ατομικό </a:t>
                      </a:r>
                      <a:br>
                        <a:rPr lang="el-GR" sz="1200" dirty="0">
                          <a:effectLst/>
                          <a:latin typeface="Verdana" panose="020B0604030504040204" pitchFamily="34" charset="0"/>
                          <a:ea typeface="Verdana" panose="020B0604030504040204" pitchFamily="34" charset="0"/>
                          <a:cs typeface="Arial" panose="020B0604020202020204" pitchFamily="34" charset="0"/>
                        </a:rPr>
                      </a:br>
                      <a:r>
                        <a:rPr lang="el-GR" sz="1200" dirty="0">
                          <a:effectLst/>
                          <a:latin typeface="Verdana" panose="020B0604030504040204" pitchFamily="34" charset="0"/>
                          <a:ea typeface="Verdana" panose="020B0604030504040204" pitchFamily="34" charset="0"/>
                          <a:cs typeface="Arial" panose="020B0604020202020204" pitchFamily="34" charset="0"/>
                        </a:rPr>
                        <a:t>Εισόδημα (€) </a:t>
                      </a:r>
                      <a:endParaRPr lang="el-GR" sz="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tc>
                <a:tc>
                  <a:txBody>
                    <a:bodyPr/>
                    <a:lstStyle/>
                    <a:p>
                      <a:pPr marL="62230" indent="-5715" algn="ctr">
                        <a:lnSpc>
                          <a:spcPct val="107000"/>
                        </a:lnSpc>
                        <a:spcAft>
                          <a:spcPts val="645"/>
                        </a:spcAft>
                      </a:pPr>
                      <a:r>
                        <a:rPr lang="el-GR" sz="1200" dirty="0">
                          <a:effectLst/>
                          <a:latin typeface="Verdana" panose="020B0604030504040204" pitchFamily="34" charset="0"/>
                          <a:ea typeface="Verdana" panose="020B0604030504040204" pitchFamily="34" charset="0"/>
                          <a:cs typeface="Arial" panose="020B0604020202020204" pitchFamily="34" charset="0"/>
                        </a:rPr>
                        <a:t>Οικογενειακό Εισόδημα (€) </a:t>
                      </a:r>
                      <a:endParaRPr lang="el-GR" sz="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tc>
                <a:tc gridSpan="2">
                  <a:txBody>
                    <a:bodyPr/>
                    <a:lstStyle/>
                    <a:p>
                      <a:pPr marL="62230" indent="-5715" algn="ctr">
                        <a:lnSpc>
                          <a:spcPct val="99000"/>
                        </a:lnSpc>
                        <a:spcAft>
                          <a:spcPts val="245"/>
                        </a:spcAft>
                      </a:pPr>
                      <a:r>
                        <a:rPr lang="el-GR" sz="1200" dirty="0">
                          <a:effectLst/>
                          <a:latin typeface="Verdana" panose="020B0604030504040204" pitchFamily="34" charset="0"/>
                          <a:ea typeface="Verdana" panose="020B0604030504040204" pitchFamily="34" charset="0"/>
                          <a:cs typeface="Arial" panose="020B0604020202020204" pitchFamily="34" charset="0"/>
                        </a:rPr>
                        <a:t>Ποσοστό Επιχορήγησης </a:t>
                      </a:r>
                      <a:endParaRPr lang="el-GR" sz="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tc>
                <a:tc hMerge="1">
                  <a:txBody>
                    <a:bodyPr/>
                    <a:lstStyle/>
                    <a:p>
                      <a:pPr marL="62230" indent="-5715" algn="ctr">
                        <a:lnSpc>
                          <a:spcPct val="99000"/>
                        </a:lnSpc>
                        <a:spcAft>
                          <a:spcPts val="245"/>
                        </a:spcAft>
                      </a:pPr>
                      <a:endParaRPr lang="el-GR" sz="10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tc>
                <a:extLst>
                  <a:ext uri="{0D108BD9-81ED-4DB2-BD59-A6C34878D82A}">
                    <a16:rowId xmlns:a16="http://schemas.microsoft.com/office/drawing/2014/main" xmlns="" val="10000"/>
                  </a:ext>
                </a:extLst>
              </a:tr>
              <a:tr h="512873">
                <a:tc>
                  <a:txBody>
                    <a:bodyPr/>
                    <a:lstStyle/>
                    <a:p>
                      <a:pPr marL="62230" indent="-5715" algn="ctr">
                        <a:lnSpc>
                          <a:spcPct val="107000"/>
                        </a:lnSpc>
                        <a:spcAft>
                          <a:spcPts val="0"/>
                        </a:spcAft>
                      </a:pPr>
                      <a:endParaRPr lang="el-GR" sz="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tc>
                <a:tc>
                  <a:txBody>
                    <a:bodyPr/>
                    <a:lstStyle/>
                    <a:p>
                      <a:pPr marL="60960" indent="-5715" algn="ctr">
                        <a:lnSpc>
                          <a:spcPct val="107000"/>
                        </a:lnSpc>
                        <a:spcAft>
                          <a:spcPts val="0"/>
                        </a:spcAft>
                      </a:pPr>
                      <a:endParaRPr lang="el-GR" sz="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tc>
                <a:tc>
                  <a:txBody>
                    <a:bodyPr/>
                    <a:lstStyle/>
                    <a:p>
                      <a:pPr marL="62230" indent="-5715" algn="ctr">
                        <a:lnSpc>
                          <a:spcPct val="107000"/>
                        </a:lnSpc>
                        <a:spcAft>
                          <a:spcPts val="645"/>
                        </a:spcAft>
                      </a:pPr>
                      <a:endParaRPr lang="el-GR" sz="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tc>
                <a:tc>
                  <a:txBody>
                    <a:bodyPr/>
                    <a:lstStyle/>
                    <a:p>
                      <a:pPr marL="62230" indent="-5715" algn="ctr">
                        <a:lnSpc>
                          <a:spcPct val="99000"/>
                        </a:lnSpc>
                        <a:spcAft>
                          <a:spcPts val="245"/>
                        </a:spcAft>
                      </a:pPr>
                      <a:r>
                        <a:rPr lang="el-GR" altLang="el-GR" sz="1200" i="1" u="sng" dirty="0">
                          <a:solidFill>
                            <a:schemeClr val="tx2"/>
                          </a:solidFill>
                          <a:latin typeface="Verdana" panose="020B0604030504040204" pitchFamily="34" charset="0"/>
                          <a:ea typeface="Verdana" panose="020B0604030504040204" pitchFamily="34" charset="0"/>
                          <a:cs typeface="Arial" panose="020B0604020202020204" pitchFamily="34" charset="0"/>
                        </a:rPr>
                        <a:t>Ιδιοκατοίκηση</a:t>
                      </a:r>
                      <a:endParaRPr lang="el-GR" sz="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tc>
                <a:tc>
                  <a:txBody>
                    <a:bodyPr/>
                    <a:lstStyle/>
                    <a:p>
                      <a:pPr marL="62230" indent="-5715" algn="ctr">
                        <a:lnSpc>
                          <a:spcPct val="99000"/>
                        </a:lnSpc>
                        <a:spcAft>
                          <a:spcPts val="245"/>
                        </a:spcAft>
                      </a:pPr>
                      <a:r>
                        <a:rPr lang="el-GR" altLang="el-GR" sz="1200" i="1" u="sng" dirty="0">
                          <a:solidFill>
                            <a:schemeClr val="tx2"/>
                          </a:solidFill>
                          <a:latin typeface="Verdana" panose="020B0604030504040204" pitchFamily="34" charset="0"/>
                          <a:ea typeface="Verdana" panose="020B0604030504040204" pitchFamily="34" charset="0"/>
                          <a:cs typeface="Arial" panose="020B0604020202020204" pitchFamily="34" charset="0"/>
                        </a:rPr>
                        <a:t>Δωρεάν παραχώρηση/ενοικίαση</a:t>
                      </a:r>
                      <a:endParaRPr lang="el-GR" sz="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tc>
                <a:extLst>
                  <a:ext uri="{0D108BD9-81ED-4DB2-BD59-A6C34878D82A}">
                    <a16:rowId xmlns:a16="http://schemas.microsoft.com/office/drawing/2014/main" xmlns="" val="3347556596"/>
                  </a:ext>
                </a:extLst>
              </a:tr>
              <a:tr h="285764">
                <a:tc>
                  <a:txBody>
                    <a:bodyPr/>
                    <a:lstStyle/>
                    <a:p>
                      <a:pPr marL="62230" indent="-5715" algn="ctr">
                        <a:lnSpc>
                          <a:spcPct val="107000"/>
                        </a:lnSpc>
                        <a:spcAft>
                          <a:spcPts val="0"/>
                        </a:spcAft>
                      </a:pPr>
                      <a:r>
                        <a:rPr lang="el-GR" sz="1200" dirty="0">
                          <a:effectLst/>
                          <a:latin typeface="Verdana" panose="020B0604030504040204" pitchFamily="34" charset="0"/>
                          <a:ea typeface="Verdana" panose="020B0604030504040204" pitchFamily="34" charset="0"/>
                          <a:cs typeface="Arial" panose="020B0604020202020204" pitchFamily="34" charset="0"/>
                        </a:rPr>
                        <a:t>1</a:t>
                      </a:r>
                      <a:endParaRPr lang="el-GR" sz="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solidFill>
                      <a:schemeClr val="accent1">
                        <a:lumMod val="60000"/>
                        <a:lumOff val="40000"/>
                      </a:schemeClr>
                    </a:solidFill>
                  </a:tcPr>
                </a:tc>
                <a:tc>
                  <a:txBody>
                    <a:bodyPr/>
                    <a:lstStyle/>
                    <a:p>
                      <a:pPr marL="60960" indent="-5715" algn="ctr">
                        <a:lnSpc>
                          <a:spcPct val="107000"/>
                        </a:lnSpc>
                        <a:spcAft>
                          <a:spcPts val="0"/>
                        </a:spcAft>
                      </a:pPr>
                      <a:r>
                        <a:rPr lang="el-GR" sz="1200" dirty="0">
                          <a:effectLst/>
                          <a:latin typeface="Verdana" panose="020B0604030504040204" pitchFamily="34" charset="0"/>
                          <a:ea typeface="Verdana" panose="020B0604030504040204" pitchFamily="34" charset="0"/>
                          <a:cs typeface="Arial" panose="020B0604020202020204" pitchFamily="34" charset="0"/>
                        </a:rPr>
                        <a:t>≤</a:t>
                      </a:r>
                      <a:r>
                        <a:rPr lang="en-US" sz="1200" dirty="0">
                          <a:effectLst/>
                          <a:latin typeface="Verdana" panose="020B0604030504040204" pitchFamily="34" charset="0"/>
                          <a:ea typeface="Verdana" panose="020B0604030504040204" pitchFamily="34" charset="0"/>
                          <a:cs typeface="Arial" panose="020B0604020202020204" pitchFamily="34" charset="0"/>
                        </a:rPr>
                        <a:t>5</a:t>
                      </a:r>
                      <a:r>
                        <a:rPr lang="el-GR" sz="1200" dirty="0">
                          <a:effectLst/>
                          <a:latin typeface="Verdana" panose="020B0604030504040204" pitchFamily="34" charset="0"/>
                          <a:ea typeface="Verdana" panose="020B0604030504040204" pitchFamily="34" charset="0"/>
                          <a:cs typeface="Arial" panose="020B0604020202020204" pitchFamily="34" charset="0"/>
                        </a:rPr>
                        <a:t>.000</a:t>
                      </a:r>
                      <a:endParaRPr lang="el-GR" sz="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solidFill>
                      <a:schemeClr val="accent1">
                        <a:lumMod val="60000"/>
                        <a:lumOff val="40000"/>
                      </a:schemeClr>
                    </a:solidFill>
                  </a:tcPr>
                </a:tc>
                <a:tc>
                  <a:txBody>
                    <a:bodyPr/>
                    <a:lstStyle/>
                    <a:p>
                      <a:pPr marL="62230" indent="-5715" algn="ctr">
                        <a:lnSpc>
                          <a:spcPct val="107000"/>
                        </a:lnSpc>
                        <a:spcAft>
                          <a:spcPts val="0"/>
                        </a:spcAft>
                      </a:pPr>
                      <a:r>
                        <a:rPr lang="el-GR" sz="1200" dirty="0">
                          <a:effectLst/>
                          <a:latin typeface="Verdana" panose="020B0604030504040204" pitchFamily="34" charset="0"/>
                          <a:ea typeface="Verdana" panose="020B0604030504040204" pitchFamily="34" charset="0"/>
                          <a:cs typeface="Arial" panose="020B0604020202020204" pitchFamily="34" charset="0"/>
                        </a:rPr>
                        <a:t>≤10.000</a:t>
                      </a:r>
                      <a:endParaRPr lang="el-GR" sz="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solidFill>
                      <a:schemeClr val="accent1">
                        <a:lumMod val="60000"/>
                        <a:lumOff val="40000"/>
                      </a:schemeClr>
                    </a:solidFill>
                  </a:tcPr>
                </a:tc>
                <a:tc>
                  <a:txBody>
                    <a:bodyPr/>
                    <a:lstStyle/>
                    <a:p>
                      <a:pPr marL="3175" indent="-5715" algn="ctr">
                        <a:lnSpc>
                          <a:spcPct val="107000"/>
                        </a:lnSpc>
                        <a:spcAft>
                          <a:spcPts val="0"/>
                        </a:spcAft>
                      </a:pPr>
                      <a:r>
                        <a:rPr lang="el-GR" sz="1200" dirty="0">
                          <a:effectLst/>
                          <a:latin typeface="Verdana" panose="020B0604030504040204" pitchFamily="34" charset="0"/>
                          <a:ea typeface="Verdana" panose="020B0604030504040204" pitchFamily="34" charset="0"/>
                          <a:cs typeface="Arial" panose="020B0604020202020204" pitchFamily="34" charset="0"/>
                        </a:rPr>
                        <a:t>75%</a:t>
                      </a:r>
                      <a:endParaRPr lang="el-GR" sz="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solidFill>
                      <a:schemeClr val="accent1">
                        <a:lumMod val="60000"/>
                        <a:lumOff val="40000"/>
                      </a:schemeClr>
                    </a:solidFill>
                  </a:tcPr>
                </a:tc>
                <a:tc>
                  <a:txBody>
                    <a:bodyPr/>
                    <a:lstStyle/>
                    <a:p>
                      <a:pPr marL="3175" indent="-5715" algn="ctr">
                        <a:lnSpc>
                          <a:spcPct val="107000"/>
                        </a:lnSpc>
                        <a:spcAft>
                          <a:spcPts val="0"/>
                        </a:spcAft>
                      </a:pPr>
                      <a:r>
                        <a:rPr lang="el-GR" sz="1200" dirty="0">
                          <a:solidFill>
                            <a:srgbClr val="000000"/>
                          </a:solidFill>
                          <a:effectLst/>
                          <a:latin typeface="Verdana" panose="020B0604030504040204" pitchFamily="34" charset="0"/>
                          <a:ea typeface="Verdana" panose="020B0604030504040204" pitchFamily="34" charset="0"/>
                          <a:cs typeface="Arial" panose="020B0604020202020204" pitchFamily="34" charset="0"/>
                        </a:rPr>
                        <a:t>40%</a:t>
                      </a:r>
                    </a:p>
                  </a:txBody>
                  <a:tcPr marL="4763" marR="0" marT="4763" marB="0" anchor="ctr">
                    <a:solidFill>
                      <a:schemeClr val="accent1">
                        <a:lumMod val="60000"/>
                        <a:lumOff val="40000"/>
                      </a:schemeClr>
                    </a:solidFill>
                  </a:tcPr>
                </a:tc>
                <a:extLst>
                  <a:ext uri="{0D108BD9-81ED-4DB2-BD59-A6C34878D82A}">
                    <a16:rowId xmlns:a16="http://schemas.microsoft.com/office/drawing/2014/main" xmlns="" val="10001"/>
                  </a:ext>
                </a:extLst>
              </a:tr>
              <a:tr h="285764">
                <a:tc>
                  <a:txBody>
                    <a:bodyPr/>
                    <a:lstStyle/>
                    <a:p>
                      <a:pPr marL="62230" indent="-5715" algn="ctr">
                        <a:lnSpc>
                          <a:spcPct val="107000"/>
                        </a:lnSpc>
                        <a:spcAft>
                          <a:spcPts val="0"/>
                        </a:spcAft>
                      </a:pPr>
                      <a:r>
                        <a:rPr lang="el-GR" sz="1200">
                          <a:effectLst/>
                          <a:latin typeface="Verdana" panose="020B0604030504040204" pitchFamily="34" charset="0"/>
                          <a:ea typeface="Verdana" panose="020B0604030504040204" pitchFamily="34" charset="0"/>
                          <a:cs typeface="Arial" panose="020B0604020202020204" pitchFamily="34" charset="0"/>
                        </a:rPr>
                        <a:t>2</a:t>
                      </a:r>
                      <a:endParaRPr lang="el-GR" sz="120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tc>
                <a:tc>
                  <a:txBody>
                    <a:bodyPr/>
                    <a:lstStyle/>
                    <a:p>
                      <a:pPr marL="5715" indent="-5715" algn="ctr">
                        <a:lnSpc>
                          <a:spcPct val="107000"/>
                        </a:lnSpc>
                        <a:spcAft>
                          <a:spcPts val="0"/>
                        </a:spcAft>
                      </a:pPr>
                      <a:r>
                        <a:rPr lang="el-GR" sz="1200" dirty="0">
                          <a:effectLst/>
                          <a:latin typeface="Verdana" panose="020B0604030504040204" pitchFamily="34" charset="0"/>
                          <a:ea typeface="Verdana" panose="020B0604030504040204" pitchFamily="34" charset="0"/>
                          <a:cs typeface="Arial" panose="020B0604020202020204" pitchFamily="34" charset="0"/>
                        </a:rPr>
                        <a:t>&gt;</a:t>
                      </a:r>
                      <a:r>
                        <a:rPr lang="en-US" sz="1200" dirty="0">
                          <a:effectLst/>
                          <a:latin typeface="Verdana" panose="020B0604030504040204" pitchFamily="34" charset="0"/>
                          <a:ea typeface="Verdana" panose="020B0604030504040204" pitchFamily="34" charset="0"/>
                          <a:cs typeface="Arial" panose="020B0604020202020204" pitchFamily="34" charset="0"/>
                        </a:rPr>
                        <a:t>5</a:t>
                      </a:r>
                      <a:r>
                        <a:rPr lang="el-GR" sz="1200" dirty="0">
                          <a:effectLst/>
                          <a:latin typeface="Verdana" panose="020B0604030504040204" pitchFamily="34" charset="0"/>
                          <a:ea typeface="Verdana" panose="020B0604030504040204" pitchFamily="34" charset="0"/>
                          <a:cs typeface="Arial" panose="020B0604020202020204" pitchFamily="34" charset="0"/>
                        </a:rPr>
                        <a:t>.000-10.000 </a:t>
                      </a:r>
                      <a:endParaRPr lang="el-GR" sz="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tc>
                <a:tc>
                  <a:txBody>
                    <a:bodyPr/>
                    <a:lstStyle/>
                    <a:p>
                      <a:pPr marL="5715" indent="-5715" algn="ctr">
                        <a:lnSpc>
                          <a:spcPct val="107000"/>
                        </a:lnSpc>
                        <a:spcAft>
                          <a:spcPts val="0"/>
                        </a:spcAft>
                      </a:pPr>
                      <a:r>
                        <a:rPr lang="el-GR" sz="1200" dirty="0">
                          <a:effectLst/>
                          <a:latin typeface="Verdana" panose="020B0604030504040204" pitchFamily="34" charset="0"/>
                          <a:ea typeface="Verdana" panose="020B0604030504040204" pitchFamily="34" charset="0"/>
                          <a:cs typeface="Arial" panose="020B0604020202020204" pitchFamily="34" charset="0"/>
                        </a:rPr>
                        <a:t>&gt;10.000-20.000</a:t>
                      </a:r>
                      <a:endParaRPr lang="el-GR" sz="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tc>
                <a:tc>
                  <a:txBody>
                    <a:bodyPr/>
                    <a:lstStyle/>
                    <a:p>
                      <a:pPr marL="3175" indent="-5715" algn="ctr">
                        <a:lnSpc>
                          <a:spcPct val="107000"/>
                        </a:lnSpc>
                        <a:spcAft>
                          <a:spcPts val="0"/>
                        </a:spcAft>
                      </a:pPr>
                      <a:r>
                        <a:rPr lang="el-GR" sz="1200" dirty="0">
                          <a:effectLst/>
                          <a:latin typeface="Verdana" panose="020B0604030504040204" pitchFamily="34" charset="0"/>
                          <a:ea typeface="Verdana" panose="020B0604030504040204" pitchFamily="34" charset="0"/>
                          <a:cs typeface="Arial" panose="020B0604020202020204" pitchFamily="34" charset="0"/>
                        </a:rPr>
                        <a:t>70% </a:t>
                      </a:r>
                      <a:endParaRPr lang="el-GR" sz="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tc>
                <a:tc>
                  <a:txBody>
                    <a:bodyPr/>
                    <a:lstStyle/>
                    <a:p>
                      <a:pPr marL="3175" marR="0" lvl="0" indent="-5715" algn="ctr" defTabSz="914400" rtl="0" eaLnBrk="1" fontAlgn="auto" latinLnBrk="0" hangingPunct="1">
                        <a:lnSpc>
                          <a:spcPct val="107000"/>
                        </a:lnSpc>
                        <a:spcBef>
                          <a:spcPts val="0"/>
                        </a:spcBef>
                        <a:spcAft>
                          <a:spcPts val="0"/>
                        </a:spcAft>
                        <a:buClrTx/>
                        <a:buSzTx/>
                        <a:buFontTx/>
                        <a:buNone/>
                        <a:tabLst/>
                        <a:defRPr/>
                      </a:pPr>
                      <a:r>
                        <a:rPr kumimoji="0" lang="el-GR"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panose="020B0604020202020204" pitchFamily="34" charset="0"/>
                        </a:rPr>
                        <a:t>40%</a:t>
                      </a:r>
                    </a:p>
                  </a:txBody>
                  <a:tcPr marL="4763" marR="0" marT="4763" marB="0" anchor="ctr"/>
                </a:tc>
                <a:extLst>
                  <a:ext uri="{0D108BD9-81ED-4DB2-BD59-A6C34878D82A}">
                    <a16:rowId xmlns:a16="http://schemas.microsoft.com/office/drawing/2014/main" xmlns="" val="10002"/>
                  </a:ext>
                </a:extLst>
              </a:tr>
              <a:tr h="285764">
                <a:tc>
                  <a:txBody>
                    <a:bodyPr/>
                    <a:lstStyle/>
                    <a:p>
                      <a:pPr marL="62230" indent="-5715" algn="ctr">
                        <a:lnSpc>
                          <a:spcPct val="107000"/>
                        </a:lnSpc>
                        <a:spcAft>
                          <a:spcPts val="0"/>
                        </a:spcAft>
                      </a:pPr>
                      <a:r>
                        <a:rPr lang="el-GR" sz="1200">
                          <a:effectLst/>
                          <a:latin typeface="Verdana" panose="020B0604030504040204" pitchFamily="34" charset="0"/>
                          <a:ea typeface="Verdana" panose="020B0604030504040204" pitchFamily="34" charset="0"/>
                          <a:cs typeface="Arial" panose="020B0604020202020204" pitchFamily="34" charset="0"/>
                        </a:rPr>
                        <a:t>3 </a:t>
                      </a:r>
                      <a:endParaRPr lang="el-GR" sz="120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tc>
                <a:tc>
                  <a:txBody>
                    <a:bodyPr/>
                    <a:lstStyle/>
                    <a:p>
                      <a:pPr marL="5715" indent="-5715" algn="ctr">
                        <a:lnSpc>
                          <a:spcPct val="107000"/>
                        </a:lnSpc>
                        <a:spcAft>
                          <a:spcPts val="0"/>
                        </a:spcAft>
                      </a:pPr>
                      <a:r>
                        <a:rPr lang="el-GR" sz="1200">
                          <a:effectLst/>
                          <a:latin typeface="Verdana" panose="020B0604030504040204" pitchFamily="34" charset="0"/>
                          <a:ea typeface="Verdana" panose="020B0604030504040204" pitchFamily="34" charset="0"/>
                          <a:cs typeface="Arial" panose="020B0604020202020204" pitchFamily="34" charset="0"/>
                        </a:rPr>
                        <a:t>&gt;10.000–20.000 </a:t>
                      </a:r>
                      <a:endParaRPr lang="el-GR" sz="120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tc>
                <a:tc>
                  <a:txBody>
                    <a:bodyPr/>
                    <a:lstStyle/>
                    <a:p>
                      <a:pPr marL="5715" indent="-5715" algn="ctr">
                        <a:lnSpc>
                          <a:spcPct val="107000"/>
                        </a:lnSpc>
                        <a:spcAft>
                          <a:spcPts val="0"/>
                        </a:spcAft>
                      </a:pPr>
                      <a:r>
                        <a:rPr lang="el-GR" sz="1200" dirty="0">
                          <a:effectLst/>
                          <a:latin typeface="Verdana" panose="020B0604030504040204" pitchFamily="34" charset="0"/>
                          <a:ea typeface="Verdana" panose="020B0604030504040204" pitchFamily="34" charset="0"/>
                          <a:cs typeface="Arial" panose="020B0604020202020204" pitchFamily="34" charset="0"/>
                        </a:rPr>
                        <a:t>&gt;20.000-30.000</a:t>
                      </a:r>
                      <a:endParaRPr lang="el-GR" sz="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tc>
                <a:tc>
                  <a:txBody>
                    <a:bodyPr/>
                    <a:lstStyle/>
                    <a:p>
                      <a:pPr marL="3175" indent="-5715" algn="ctr">
                        <a:lnSpc>
                          <a:spcPct val="107000"/>
                        </a:lnSpc>
                        <a:spcAft>
                          <a:spcPts val="0"/>
                        </a:spcAft>
                      </a:pPr>
                      <a:r>
                        <a:rPr lang="el-GR" sz="1200" dirty="0">
                          <a:effectLst/>
                          <a:latin typeface="Verdana" panose="020B0604030504040204" pitchFamily="34" charset="0"/>
                          <a:ea typeface="Verdana" panose="020B0604030504040204" pitchFamily="34" charset="0"/>
                          <a:cs typeface="Arial" panose="020B0604020202020204" pitchFamily="34" charset="0"/>
                        </a:rPr>
                        <a:t>55% </a:t>
                      </a:r>
                      <a:endParaRPr lang="el-GR" sz="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tc>
                <a:tc>
                  <a:txBody>
                    <a:bodyPr/>
                    <a:lstStyle/>
                    <a:p>
                      <a:pPr marL="3175" marR="0" lvl="0" indent="-5715" algn="ctr" defTabSz="914400" rtl="0" eaLnBrk="1" fontAlgn="auto" latinLnBrk="0" hangingPunct="1">
                        <a:lnSpc>
                          <a:spcPct val="107000"/>
                        </a:lnSpc>
                        <a:spcBef>
                          <a:spcPts val="0"/>
                        </a:spcBef>
                        <a:spcAft>
                          <a:spcPts val="0"/>
                        </a:spcAft>
                        <a:buClrTx/>
                        <a:buSzTx/>
                        <a:buFontTx/>
                        <a:buNone/>
                        <a:tabLst/>
                        <a:defRPr/>
                      </a:pPr>
                      <a:r>
                        <a:rPr kumimoji="0" lang="el-GR" sz="12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panose="020B0604020202020204" pitchFamily="34" charset="0"/>
                        </a:rPr>
                        <a:t>40%</a:t>
                      </a:r>
                      <a:endParaRPr kumimoji="0" lang="el-GR"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tc>
                <a:extLst>
                  <a:ext uri="{0D108BD9-81ED-4DB2-BD59-A6C34878D82A}">
                    <a16:rowId xmlns:a16="http://schemas.microsoft.com/office/drawing/2014/main" xmlns="" val="10003"/>
                  </a:ext>
                </a:extLst>
              </a:tr>
              <a:tr h="285764">
                <a:tc>
                  <a:txBody>
                    <a:bodyPr/>
                    <a:lstStyle/>
                    <a:p>
                      <a:pPr marL="62230" indent="-5715" algn="ctr">
                        <a:lnSpc>
                          <a:spcPct val="107000"/>
                        </a:lnSpc>
                        <a:spcAft>
                          <a:spcPts val="0"/>
                        </a:spcAft>
                      </a:pPr>
                      <a:r>
                        <a:rPr lang="el-GR" sz="1200">
                          <a:effectLst/>
                          <a:latin typeface="Verdana" panose="020B0604030504040204" pitchFamily="34" charset="0"/>
                          <a:ea typeface="Verdana" panose="020B0604030504040204" pitchFamily="34" charset="0"/>
                          <a:cs typeface="Arial" panose="020B0604020202020204" pitchFamily="34" charset="0"/>
                        </a:rPr>
                        <a:t>4 </a:t>
                      </a:r>
                      <a:endParaRPr lang="el-GR" sz="120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tc>
                <a:tc>
                  <a:txBody>
                    <a:bodyPr/>
                    <a:lstStyle/>
                    <a:p>
                      <a:pPr marL="5715" indent="-5715" algn="ctr">
                        <a:lnSpc>
                          <a:spcPct val="107000"/>
                        </a:lnSpc>
                        <a:spcAft>
                          <a:spcPts val="0"/>
                        </a:spcAft>
                      </a:pPr>
                      <a:r>
                        <a:rPr lang="el-GR" sz="1200" dirty="0">
                          <a:effectLst/>
                          <a:latin typeface="Verdana" panose="020B0604030504040204" pitchFamily="34" charset="0"/>
                          <a:ea typeface="Verdana" panose="020B0604030504040204" pitchFamily="34" charset="0"/>
                          <a:cs typeface="Arial" panose="020B0604020202020204" pitchFamily="34" charset="0"/>
                        </a:rPr>
                        <a:t>&gt;20.000–</a:t>
                      </a:r>
                      <a:r>
                        <a:rPr lang="en-US" sz="1200" dirty="0">
                          <a:effectLst/>
                          <a:latin typeface="Verdana" panose="020B0604030504040204" pitchFamily="34" charset="0"/>
                          <a:ea typeface="Verdana" panose="020B0604030504040204" pitchFamily="34" charset="0"/>
                          <a:cs typeface="Arial" panose="020B0604020202020204" pitchFamily="34" charset="0"/>
                        </a:rPr>
                        <a:t>3</a:t>
                      </a:r>
                      <a:r>
                        <a:rPr lang="el-GR" sz="1200" dirty="0">
                          <a:effectLst/>
                          <a:latin typeface="Verdana" panose="020B0604030504040204" pitchFamily="34" charset="0"/>
                          <a:ea typeface="Verdana" panose="020B0604030504040204" pitchFamily="34" charset="0"/>
                          <a:cs typeface="Arial" panose="020B0604020202020204" pitchFamily="34" charset="0"/>
                        </a:rPr>
                        <a:t>0.000 </a:t>
                      </a:r>
                      <a:endParaRPr lang="el-GR" sz="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tc>
                <a:tc>
                  <a:txBody>
                    <a:bodyPr/>
                    <a:lstStyle/>
                    <a:p>
                      <a:pPr marL="5715" indent="-5715" algn="ctr">
                        <a:lnSpc>
                          <a:spcPct val="107000"/>
                        </a:lnSpc>
                        <a:spcAft>
                          <a:spcPts val="0"/>
                        </a:spcAft>
                      </a:pPr>
                      <a:r>
                        <a:rPr lang="el-GR" sz="1200" dirty="0">
                          <a:effectLst/>
                          <a:latin typeface="Verdana" panose="020B0604030504040204" pitchFamily="34" charset="0"/>
                          <a:ea typeface="Verdana" panose="020B0604030504040204" pitchFamily="34" charset="0"/>
                          <a:cs typeface="Arial" panose="020B0604020202020204" pitchFamily="34" charset="0"/>
                        </a:rPr>
                        <a:t>&gt;30.000-</a:t>
                      </a:r>
                      <a:r>
                        <a:rPr lang="en-US" sz="1200" dirty="0">
                          <a:effectLst/>
                          <a:latin typeface="Verdana" panose="020B0604030504040204" pitchFamily="34" charset="0"/>
                          <a:ea typeface="Verdana" panose="020B0604030504040204" pitchFamily="34" charset="0"/>
                          <a:cs typeface="Arial" panose="020B0604020202020204" pitchFamily="34" charset="0"/>
                        </a:rPr>
                        <a:t>4</a:t>
                      </a:r>
                      <a:r>
                        <a:rPr lang="el-GR" sz="1200" dirty="0">
                          <a:effectLst/>
                          <a:latin typeface="Verdana" panose="020B0604030504040204" pitchFamily="34" charset="0"/>
                          <a:ea typeface="Verdana" panose="020B0604030504040204" pitchFamily="34" charset="0"/>
                          <a:cs typeface="Arial" panose="020B0604020202020204" pitchFamily="34" charset="0"/>
                        </a:rPr>
                        <a:t>0.000</a:t>
                      </a:r>
                      <a:endParaRPr lang="el-GR" sz="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tc>
                <a:tc>
                  <a:txBody>
                    <a:bodyPr/>
                    <a:lstStyle/>
                    <a:p>
                      <a:pPr marL="3175" indent="-5715" algn="ctr">
                        <a:lnSpc>
                          <a:spcPct val="107000"/>
                        </a:lnSpc>
                        <a:spcAft>
                          <a:spcPts val="0"/>
                        </a:spcAft>
                      </a:pPr>
                      <a:r>
                        <a:rPr lang="el-GR" sz="1200" dirty="0">
                          <a:effectLst/>
                          <a:latin typeface="Verdana" panose="020B0604030504040204" pitchFamily="34" charset="0"/>
                          <a:ea typeface="Verdana" panose="020B0604030504040204" pitchFamily="34" charset="0"/>
                          <a:cs typeface="Arial" panose="020B0604020202020204" pitchFamily="34" charset="0"/>
                        </a:rPr>
                        <a:t>45% </a:t>
                      </a:r>
                      <a:endParaRPr lang="el-GR" sz="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tc>
                <a:tc>
                  <a:txBody>
                    <a:bodyPr/>
                    <a:lstStyle/>
                    <a:p>
                      <a:pPr marL="3175" marR="0" lvl="0" indent="-5715" algn="ctr" defTabSz="914400" rtl="0" eaLnBrk="1" fontAlgn="auto" latinLnBrk="0" hangingPunct="1">
                        <a:lnSpc>
                          <a:spcPct val="107000"/>
                        </a:lnSpc>
                        <a:spcBef>
                          <a:spcPts val="0"/>
                        </a:spcBef>
                        <a:spcAft>
                          <a:spcPts val="0"/>
                        </a:spcAft>
                        <a:buClrTx/>
                        <a:buSzTx/>
                        <a:buFontTx/>
                        <a:buNone/>
                        <a:tabLst/>
                        <a:defRPr/>
                      </a:pPr>
                      <a:r>
                        <a:rPr kumimoji="0" lang="el-GR"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panose="020B0604020202020204" pitchFamily="34" charset="0"/>
                        </a:rPr>
                        <a:t>40%</a:t>
                      </a:r>
                    </a:p>
                  </a:txBody>
                  <a:tcPr marL="4763" marR="0" marT="4763" marB="0" anchor="ctr"/>
                </a:tc>
                <a:extLst>
                  <a:ext uri="{0D108BD9-81ED-4DB2-BD59-A6C34878D82A}">
                    <a16:rowId xmlns:a16="http://schemas.microsoft.com/office/drawing/2014/main" xmlns="" val="10004"/>
                  </a:ext>
                </a:extLst>
              </a:tr>
              <a:tr h="285764">
                <a:tc>
                  <a:txBody>
                    <a:bodyPr/>
                    <a:lstStyle/>
                    <a:p>
                      <a:pPr marL="62230" indent="-5715" algn="ctr">
                        <a:lnSpc>
                          <a:spcPct val="107000"/>
                        </a:lnSpc>
                        <a:spcAft>
                          <a:spcPts val="0"/>
                        </a:spcAft>
                      </a:pPr>
                      <a:r>
                        <a:rPr lang="el-GR" sz="1200">
                          <a:effectLst/>
                          <a:latin typeface="Verdana" panose="020B0604030504040204" pitchFamily="34" charset="0"/>
                          <a:ea typeface="Verdana" panose="020B0604030504040204" pitchFamily="34" charset="0"/>
                          <a:cs typeface="Arial" panose="020B0604020202020204" pitchFamily="34" charset="0"/>
                        </a:rPr>
                        <a:t>5 </a:t>
                      </a:r>
                      <a:endParaRPr lang="el-GR" sz="120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tc>
                <a:tc>
                  <a:txBody>
                    <a:bodyPr/>
                    <a:lstStyle/>
                    <a:p>
                      <a:pPr marL="5715" indent="-5715" algn="ctr">
                        <a:lnSpc>
                          <a:spcPct val="107000"/>
                        </a:lnSpc>
                        <a:spcAft>
                          <a:spcPts val="0"/>
                        </a:spcAft>
                      </a:pPr>
                      <a:r>
                        <a:rPr lang="el-GR" sz="1200" dirty="0">
                          <a:effectLst/>
                          <a:latin typeface="Verdana" panose="020B0604030504040204" pitchFamily="34" charset="0"/>
                          <a:ea typeface="Verdana" panose="020B0604030504040204" pitchFamily="34" charset="0"/>
                          <a:cs typeface="Arial" panose="020B0604020202020204" pitchFamily="34" charset="0"/>
                        </a:rPr>
                        <a:t>&gt;</a:t>
                      </a:r>
                      <a:r>
                        <a:rPr lang="en-US" sz="1200" dirty="0">
                          <a:effectLst/>
                          <a:latin typeface="Verdana" panose="020B0604030504040204" pitchFamily="34" charset="0"/>
                          <a:ea typeface="Verdana" panose="020B0604030504040204" pitchFamily="34" charset="0"/>
                          <a:cs typeface="Arial" panose="020B0604020202020204" pitchFamily="34" charset="0"/>
                        </a:rPr>
                        <a:t>3</a:t>
                      </a:r>
                      <a:r>
                        <a:rPr lang="el-GR" sz="1200" dirty="0">
                          <a:effectLst/>
                          <a:latin typeface="Verdana" panose="020B0604030504040204" pitchFamily="34" charset="0"/>
                          <a:ea typeface="Verdana" panose="020B0604030504040204" pitchFamily="34" charset="0"/>
                          <a:cs typeface="Arial" panose="020B0604020202020204" pitchFamily="34" charset="0"/>
                        </a:rPr>
                        <a:t>0.000 – </a:t>
                      </a:r>
                      <a:r>
                        <a:rPr lang="en-US" sz="1200" dirty="0">
                          <a:effectLst/>
                          <a:latin typeface="Verdana" panose="020B0604030504040204" pitchFamily="34" charset="0"/>
                          <a:ea typeface="Verdana" panose="020B0604030504040204" pitchFamily="34" charset="0"/>
                          <a:cs typeface="Arial" panose="020B0604020202020204" pitchFamily="34" charset="0"/>
                        </a:rPr>
                        <a:t>5</a:t>
                      </a:r>
                      <a:r>
                        <a:rPr lang="el-GR" sz="1200" dirty="0">
                          <a:effectLst/>
                          <a:latin typeface="Verdana" panose="020B0604030504040204" pitchFamily="34" charset="0"/>
                          <a:ea typeface="Verdana" panose="020B0604030504040204" pitchFamily="34" charset="0"/>
                          <a:cs typeface="Arial" panose="020B0604020202020204" pitchFamily="34" charset="0"/>
                        </a:rPr>
                        <a:t>0.000 </a:t>
                      </a:r>
                      <a:endParaRPr lang="el-GR" sz="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tc>
                <a:tc>
                  <a:txBody>
                    <a:bodyPr/>
                    <a:lstStyle/>
                    <a:p>
                      <a:pPr marL="5715" indent="-5715" algn="ctr">
                        <a:lnSpc>
                          <a:spcPct val="107000"/>
                        </a:lnSpc>
                        <a:spcAft>
                          <a:spcPts val="0"/>
                        </a:spcAft>
                      </a:pPr>
                      <a:r>
                        <a:rPr lang="el-GR" sz="1200" dirty="0">
                          <a:effectLst/>
                          <a:latin typeface="Verdana" panose="020B0604030504040204" pitchFamily="34" charset="0"/>
                          <a:ea typeface="Verdana" panose="020B0604030504040204" pitchFamily="34" charset="0"/>
                          <a:cs typeface="Arial" panose="020B0604020202020204" pitchFamily="34" charset="0"/>
                        </a:rPr>
                        <a:t>&gt;</a:t>
                      </a:r>
                      <a:r>
                        <a:rPr lang="en-US" sz="1200" dirty="0">
                          <a:effectLst/>
                          <a:latin typeface="Verdana" panose="020B0604030504040204" pitchFamily="34" charset="0"/>
                          <a:ea typeface="Verdana" panose="020B0604030504040204" pitchFamily="34" charset="0"/>
                          <a:cs typeface="Arial" panose="020B0604020202020204" pitchFamily="34" charset="0"/>
                        </a:rPr>
                        <a:t>4</a:t>
                      </a:r>
                      <a:r>
                        <a:rPr lang="el-GR" sz="1200" dirty="0">
                          <a:effectLst/>
                          <a:latin typeface="Verdana" panose="020B0604030504040204" pitchFamily="34" charset="0"/>
                          <a:ea typeface="Verdana" panose="020B0604030504040204" pitchFamily="34" charset="0"/>
                          <a:cs typeface="Arial" panose="020B0604020202020204" pitchFamily="34" charset="0"/>
                        </a:rPr>
                        <a:t>0.000-</a:t>
                      </a:r>
                      <a:r>
                        <a:rPr lang="en-US" sz="1200" dirty="0">
                          <a:effectLst/>
                          <a:latin typeface="Verdana" panose="020B0604030504040204" pitchFamily="34" charset="0"/>
                          <a:ea typeface="Verdana" panose="020B0604030504040204" pitchFamily="34" charset="0"/>
                          <a:cs typeface="Arial" panose="020B0604020202020204" pitchFamily="34" charset="0"/>
                        </a:rPr>
                        <a:t>6</a:t>
                      </a:r>
                      <a:r>
                        <a:rPr lang="el-GR" sz="1200" dirty="0">
                          <a:effectLst/>
                          <a:latin typeface="Verdana" panose="020B0604030504040204" pitchFamily="34" charset="0"/>
                          <a:ea typeface="Verdana" panose="020B0604030504040204" pitchFamily="34" charset="0"/>
                          <a:cs typeface="Arial" panose="020B0604020202020204" pitchFamily="34" charset="0"/>
                        </a:rPr>
                        <a:t>0.000</a:t>
                      </a:r>
                      <a:endParaRPr lang="el-GR" sz="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tc>
                <a:tc>
                  <a:txBody>
                    <a:bodyPr/>
                    <a:lstStyle/>
                    <a:p>
                      <a:pPr marL="3175" indent="-5715" algn="ctr">
                        <a:lnSpc>
                          <a:spcPct val="107000"/>
                        </a:lnSpc>
                        <a:spcAft>
                          <a:spcPts val="0"/>
                        </a:spcAft>
                      </a:pPr>
                      <a:r>
                        <a:rPr lang="el-GR" sz="1200" dirty="0">
                          <a:effectLst/>
                          <a:latin typeface="Verdana" panose="020B0604030504040204" pitchFamily="34" charset="0"/>
                          <a:ea typeface="Verdana" panose="020B0604030504040204" pitchFamily="34" charset="0"/>
                          <a:cs typeface="Arial" panose="020B0604020202020204" pitchFamily="34" charset="0"/>
                        </a:rPr>
                        <a:t>40%</a:t>
                      </a:r>
                      <a:endParaRPr lang="el-GR" sz="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4763" marR="0" marT="4763" marB="0" anchor="ctr"/>
                </a:tc>
                <a:tc>
                  <a:txBody>
                    <a:bodyPr/>
                    <a:lstStyle/>
                    <a:p>
                      <a:pPr marL="3175" marR="0" lvl="0" indent="-5715" algn="ctr" defTabSz="914400" rtl="0" eaLnBrk="1" fontAlgn="auto" latinLnBrk="0" hangingPunct="1">
                        <a:lnSpc>
                          <a:spcPct val="107000"/>
                        </a:lnSpc>
                        <a:spcBef>
                          <a:spcPts val="0"/>
                        </a:spcBef>
                        <a:spcAft>
                          <a:spcPts val="0"/>
                        </a:spcAft>
                        <a:buClrTx/>
                        <a:buSzTx/>
                        <a:buFontTx/>
                        <a:buNone/>
                        <a:tabLst/>
                        <a:defRPr/>
                      </a:pPr>
                      <a:r>
                        <a:rPr kumimoji="0" lang="el-GR"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panose="020B0604020202020204" pitchFamily="34" charset="0"/>
                        </a:rPr>
                        <a:t>40%</a:t>
                      </a:r>
                    </a:p>
                  </a:txBody>
                  <a:tcPr marL="4763" marR="0" marT="4763"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703567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2628F6C-5AF1-4446-83D3-E158A26F91B9}"/>
              </a:ext>
            </a:extLst>
          </p:cNvPr>
          <p:cNvSpPr>
            <a:spLocks noGrp="1"/>
          </p:cNvSpPr>
          <p:nvPr>
            <p:ph type="sldNum" sz="quarter" idx="10"/>
          </p:nvPr>
        </p:nvSpPr>
        <p:spPr/>
        <p:txBody>
          <a:bodyPr/>
          <a:lstStyle/>
          <a:p>
            <a:pPr>
              <a:defRPr/>
            </a:pPr>
            <a:fld id="{CEEAD2AE-396D-4C5C-8389-DAC89B90429D}" type="slidenum">
              <a:rPr lang="en-US" smtClean="0"/>
              <a:pPr>
                <a:defRPr/>
              </a:pPr>
              <a:t>13</a:t>
            </a:fld>
            <a:endParaRPr lang="en-US"/>
          </a:p>
        </p:txBody>
      </p:sp>
      <p:sp>
        <p:nvSpPr>
          <p:cNvPr id="10" name="Off-page Connector 9">
            <a:extLst>
              <a:ext uri="{FF2B5EF4-FFF2-40B4-BE49-F238E27FC236}">
                <a16:creationId xmlns:a16="http://schemas.microsoft.com/office/drawing/2014/main" xmlns="" id="{4F182208-FF18-5B49-BB26-8EA87DF5D29C}"/>
              </a:ext>
            </a:extLst>
          </p:cNvPr>
          <p:cNvSpPr/>
          <p:nvPr/>
        </p:nvSpPr>
        <p:spPr>
          <a:xfrm>
            <a:off x="283581" y="1136704"/>
            <a:ext cx="5554813" cy="4816835"/>
          </a:xfrm>
          <a:prstGeom prst="flowChartProcess">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spcAft>
                <a:spcPts val="600"/>
              </a:spcAft>
              <a:defRPr/>
            </a:pPr>
            <a:endParaRPr lang="el-GR"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10000"/>
              </a:lnSpc>
              <a:buFont typeface="Courier New" panose="02070309020205020404" pitchFamily="49" charset="0"/>
              <a:buChar char="o"/>
            </a:pPr>
            <a:r>
              <a:rPr lang="el-GR" sz="1400" dirty="0">
                <a:solidFill>
                  <a:schemeClr val="bg1"/>
                </a:solidFill>
                <a:latin typeface="Verdana" panose="020B0604030504040204" pitchFamily="34" charset="0"/>
                <a:ea typeface="Verdana" panose="020B0604030504040204" pitchFamily="34" charset="0"/>
                <a:cs typeface="Verdana" panose="020B0604030504040204" pitchFamily="34" charset="0"/>
              </a:rPr>
              <a:t>Ο συνολικός προϋπολογισμός ανέρχεται σε 632 εκατ. € (με ΦΠΑ)  διανεμημένος ανά Περιφερειακή Ενότητα σύμφωνα με πληθυσμιακά </a:t>
            </a:r>
            <a:r>
              <a:rPr lang="el-GR" sz="1400" dirty="0">
                <a:solidFill>
                  <a:schemeClr val="bg1"/>
                </a:solidFill>
                <a:latin typeface="Verdana" panose="020B0604030504040204" pitchFamily="34" charset="0"/>
                <a:ea typeface="Verdana" panose="020B0604030504040204" pitchFamily="34" charset="0"/>
              </a:rPr>
              <a:t>και ενεργειακά κριτήρια.</a:t>
            </a:r>
          </a:p>
          <a:p>
            <a:pPr marL="171450" indent="-171450">
              <a:lnSpc>
                <a:spcPct val="110000"/>
              </a:lnSpc>
              <a:buFont typeface="Courier New" panose="02070309020205020404" pitchFamily="49" charset="0"/>
              <a:buChar char="o"/>
            </a:pPr>
            <a:r>
              <a:rPr lang="el-GR" sz="1400" dirty="0">
                <a:solidFill>
                  <a:schemeClr val="bg1"/>
                </a:solidFill>
                <a:latin typeface="Verdana" panose="020B0604030504040204" pitchFamily="34" charset="0"/>
                <a:ea typeface="Verdana" panose="020B0604030504040204" pitchFamily="34" charset="0"/>
              </a:rPr>
              <a:t>Η συνολική </a:t>
            </a:r>
            <a:r>
              <a:rPr lang="el-GR" sz="1400" dirty="0" err="1">
                <a:solidFill>
                  <a:schemeClr val="bg1"/>
                </a:solidFill>
                <a:latin typeface="Verdana" panose="020B0604030504040204" pitchFamily="34" charset="0"/>
                <a:ea typeface="Verdana" panose="020B0604030504040204" pitchFamily="34" charset="0"/>
              </a:rPr>
              <a:t>μόχλευση</a:t>
            </a:r>
            <a:r>
              <a:rPr lang="el-GR" sz="1400" dirty="0">
                <a:solidFill>
                  <a:schemeClr val="bg1"/>
                </a:solidFill>
                <a:latin typeface="Verdana" panose="020B0604030504040204" pitchFamily="34" charset="0"/>
                <a:ea typeface="Verdana" panose="020B0604030504040204" pitchFamily="34" charset="0"/>
              </a:rPr>
              <a:t> κεφαλαίων αναμένεται να ξεπεράσει το 1 δις € </a:t>
            </a:r>
            <a:endParaRPr lang="en-US" sz="1400" dirty="0">
              <a:solidFill>
                <a:schemeClr val="bg1"/>
              </a:solidFill>
              <a:latin typeface="Verdana" panose="020B0604030504040204" pitchFamily="34" charset="0"/>
              <a:ea typeface="Verdana" panose="020B0604030504040204" pitchFamily="34" charset="0"/>
            </a:endParaRPr>
          </a:p>
          <a:p>
            <a:pPr marL="171450" indent="-171450">
              <a:lnSpc>
                <a:spcPct val="110000"/>
              </a:lnSpc>
              <a:buFont typeface="Courier New" panose="02070309020205020404" pitchFamily="49" charset="0"/>
              <a:buChar char="o"/>
            </a:pPr>
            <a:endParaRPr lang="el-GR"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10000"/>
              </a:lnSpc>
              <a:buFont typeface="Courier New" panose="02070309020205020404" pitchFamily="49" charset="0"/>
              <a:buChar char="o"/>
            </a:pPr>
            <a:r>
              <a:rPr lang="el-GR" sz="1400" dirty="0">
                <a:solidFill>
                  <a:schemeClr val="bg1"/>
                </a:solidFill>
                <a:latin typeface="Verdana" panose="020B0604030504040204" pitchFamily="34" charset="0"/>
                <a:ea typeface="Verdana" panose="020B0604030504040204" pitchFamily="34" charset="0"/>
                <a:cs typeface="Verdana" panose="020B0604030504040204" pitchFamily="34" charset="0"/>
              </a:rPr>
              <a:t>Ο ανώτατος προϋπολογισμός επιλέξιμων παρεμβάσεων ενεργειακής εξοικονόμησης ανά αίτηση, συμπεριλαμβανομένου Φ.Π.Α, δεν μπορεί να υπερβαίνει: </a:t>
            </a:r>
          </a:p>
          <a:p>
            <a:pPr marL="628650" lvl="1" indent="-171450">
              <a:lnSpc>
                <a:spcPct val="110000"/>
              </a:lnSpc>
              <a:buFont typeface="Wingdings" pitchFamily="2" charset="2"/>
              <a:buChar char="ü"/>
            </a:pPr>
            <a:r>
              <a:rPr lang="el-GR" sz="1400" dirty="0">
                <a:solidFill>
                  <a:schemeClr val="bg1"/>
                </a:solidFill>
                <a:latin typeface="Verdana" panose="020B0604030504040204" pitchFamily="34" charset="0"/>
                <a:ea typeface="Verdana" panose="020B0604030504040204" pitchFamily="34" charset="0"/>
                <a:cs typeface="Verdana" panose="020B0604030504040204" pitchFamily="34" charset="0"/>
              </a:rPr>
              <a:t>Το γινόμενο του 0,9 € επί την ετήσια εκτιμώμενη εξοικονόμηση πρωτογενούς ενέργειας (</a:t>
            </a:r>
            <a:r>
              <a:rPr lang="en" sz="1400" dirty="0">
                <a:solidFill>
                  <a:schemeClr val="bg1"/>
                </a:solidFill>
                <a:latin typeface="Verdana" panose="020B0604030504040204" pitchFamily="34" charset="0"/>
                <a:ea typeface="Verdana" panose="020B0604030504040204" pitchFamily="34" charset="0"/>
                <a:cs typeface="Verdana" panose="020B0604030504040204" pitchFamily="34" charset="0"/>
              </a:rPr>
              <a:t>kWh) </a:t>
            </a:r>
            <a:r>
              <a:rPr lang="el-GR" sz="1400" dirty="0">
                <a:solidFill>
                  <a:schemeClr val="bg1"/>
                </a:solidFill>
                <a:latin typeface="Verdana" panose="020B0604030504040204" pitchFamily="34" charset="0"/>
                <a:ea typeface="Verdana" panose="020B0604030504040204" pitchFamily="34" charset="0"/>
                <a:cs typeface="Verdana" panose="020B0604030504040204" pitchFamily="34" charset="0"/>
              </a:rPr>
              <a:t>όπως προκύπτει από το Α’ ΠΕΑ (ελέγχεται εκ νέου κατά την υποβολή του Β’ </a:t>
            </a:r>
            <a:r>
              <a:rPr lang="el-GR" sz="1400" dirty="0">
                <a:solidFill>
                  <a:schemeClr val="bg1"/>
                </a:solidFill>
                <a:latin typeface="Verdana" panose="020B0604030504040204" pitchFamily="34" charset="0"/>
                <a:ea typeface="Verdana" panose="020B0604030504040204" pitchFamily="34" charset="0"/>
              </a:rPr>
              <a:t>ΠΕΑ)</a:t>
            </a:r>
          </a:p>
          <a:p>
            <a:pPr marL="628650" lvl="1" indent="-171450">
              <a:lnSpc>
                <a:spcPct val="110000"/>
              </a:lnSpc>
              <a:buFont typeface="Wingdings" pitchFamily="2" charset="2"/>
              <a:buChar char="ü"/>
            </a:pPr>
            <a:r>
              <a:rPr lang="el-GR" sz="1400" dirty="0">
                <a:solidFill>
                  <a:schemeClr val="bg1"/>
                </a:solidFill>
                <a:latin typeface="Verdana" panose="020B0604030504040204" pitchFamily="34" charset="0"/>
                <a:ea typeface="Verdana" panose="020B0604030504040204" pitchFamily="34" charset="0"/>
              </a:rPr>
              <a:t>Το γινόμενο του 180,00 € επί την επιφάνεια κυρίων χώρων (</a:t>
            </a:r>
            <a:r>
              <a:rPr lang="en" sz="1400" dirty="0">
                <a:solidFill>
                  <a:schemeClr val="bg1"/>
                </a:solidFill>
                <a:latin typeface="Verdana" panose="020B0604030504040204" pitchFamily="34" charset="0"/>
                <a:ea typeface="Verdana" panose="020B0604030504040204" pitchFamily="34" charset="0"/>
              </a:rPr>
              <a:t>m</a:t>
            </a:r>
            <a:r>
              <a:rPr lang="en" sz="1400" baseline="30000" dirty="0">
                <a:solidFill>
                  <a:schemeClr val="bg1"/>
                </a:solidFill>
                <a:latin typeface="Verdana" panose="020B0604030504040204" pitchFamily="34" charset="0"/>
                <a:ea typeface="Verdana" panose="020B0604030504040204" pitchFamily="34" charset="0"/>
              </a:rPr>
              <a:t>2</a:t>
            </a:r>
            <a:r>
              <a:rPr lang="en" sz="1400" dirty="0">
                <a:solidFill>
                  <a:schemeClr val="bg1"/>
                </a:solidFill>
                <a:latin typeface="Verdana" panose="020B0604030504040204" pitchFamily="34" charset="0"/>
                <a:ea typeface="Verdana" panose="020B0604030504040204" pitchFamily="34" charset="0"/>
              </a:rPr>
              <a:t>)</a:t>
            </a:r>
            <a:endParaRPr lang="el-GR" sz="1400" dirty="0">
              <a:solidFill>
                <a:schemeClr val="bg1"/>
              </a:solidFill>
              <a:latin typeface="Verdana" panose="020B0604030504040204" pitchFamily="34" charset="0"/>
              <a:ea typeface="Verdana" panose="020B0604030504040204" pitchFamily="34" charset="0"/>
            </a:endParaRPr>
          </a:p>
          <a:p>
            <a:pPr marL="628650" lvl="1" indent="-171450">
              <a:lnSpc>
                <a:spcPct val="110000"/>
              </a:lnSpc>
              <a:buFont typeface="Wingdings" pitchFamily="2" charset="2"/>
              <a:buChar char="ü"/>
            </a:pPr>
            <a:r>
              <a:rPr lang="el-GR" sz="1400" dirty="0">
                <a:solidFill>
                  <a:schemeClr val="bg1"/>
                </a:solidFill>
                <a:latin typeface="Verdana" panose="020B0604030504040204" pitchFamily="34" charset="0"/>
                <a:ea typeface="Verdana" panose="020B0604030504040204" pitchFamily="34" charset="0"/>
              </a:rPr>
              <a:t>Το ποσό των 28.000 € για επιλέξιμες παρεμβάσεις</a:t>
            </a:r>
          </a:p>
          <a:p>
            <a:pPr lvl="1">
              <a:lnSpc>
                <a:spcPct val="110000"/>
              </a:lnSpc>
            </a:pPr>
            <a:endParaRPr lang="el-G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Freeform 4">
            <a:extLst>
              <a:ext uri="{FF2B5EF4-FFF2-40B4-BE49-F238E27FC236}">
                <a16:creationId xmlns:a16="http://schemas.microsoft.com/office/drawing/2014/main" xmlns="" id="{101AC434-5CC6-3742-8AD3-56EF7DD15D95}"/>
              </a:ext>
            </a:extLst>
          </p:cNvPr>
          <p:cNvSpPr/>
          <p:nvPr/>
        </p:nvSpPr>
        <p:spPr>
          <a:xfrm>
            <a:off x="285956" y="545555"/>
            <a:ext cx="5552135" cy="1914828"/>
          </a:xfrm>
          <a:custGeom>
            <a:avLst/>
            <a:gdLst>
              <a:gd name="connsiteX0" fmla="*/ 0 w 4855912"/>
              <a:gd name="connsiteY0" fmla="*/ 9143998 h 9144000"/>
              <a:gd name="connsiteX1" fmla="*/ 4855912 w 4855912"/>
              <a:gd name="connsiteY1" fmla="*/ 9143998 h 9144000"/>
              <a:gd name="connsiteX2" fmla="*/ 4855912 w 4855912"/>
              <a:gd name="connsiteY2" fmla="*/ 9144000 h 9144000"/>
              <a:gd name="connsiteX3" fmla="*/ 0 w 4855912"/>
              <a:gd name="connsiteY3" fmla="*/ 9144000 h 9144000"/>
              <a:gd name="connsiteX4" fmla="*/ 0 w 4855912"/>
              <a:gd name="connsiteY4" fmla="*/ 0 h 9144000"/>
              <a:gd name="connsiteX5" fmla="*/ 4855912 w 4855912"/>
              <a:gd name="connsiteY5" fmla="*/ 0 h 9144000"/>
              <a:gd name="connsiteX6" fmla="*/ 4855912 w 4855912"/>
              <a:gd name="connsiteY6" fmla="*/ 4215866 h 9144000"/>
              <a:gd name="connsiteX7" fmla="*/ 2427956 w 4855912"/>
              <a:gd name="connsiteY7" fmla="*/ 2983833 h 9144000"/>
              <a:gd name="connsiteX8" fmla="*/ 0 w 4855912"/>
              <a:gd name="connsiteY8" fmla="*/ 4215866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5912" h="9144000">
                <a:moveTo>
                  <a:pt x="0" y="9143998"/>
                </a:moveTo>
                <a:lnTo>
                  <a:pt x="4855912" y="9143998"/>
                </a:lnTo>
                <a:lnTo>
                  <a:pt x="4855912" y="9144000"/>
                </a:lnTo>
                <a:lnTo>
                  <a:pt x="0" y="9144000"/>
                </a:lnTo>
                <a:close/>
                <a:moveTo>
                  <a:pt x="0" y="0"/>
                </a:moveTo>
                <a:lnTo>
                  <a:pt x="4855912" y="0"/>
                </a:lnTo>
                <a:lnTo>
                  <a:pt x="4855912" y="4215866"/>
                </a:lnTo>
                <a:lnTo>
                  <a:pt x="2427956" y="2983833"/>
                </a:lnTo>
                <a:lnTo>
                  <a:pt x="0" y="4215866"/>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defRPr/>
            </a:pPr>
            <a:r>
              <a:rPr lang="el-GR" sz="1600" u="sng" dirty="0">
                <a:solidFill>
                  <a:schemeClr val="bg1"/>
                </a:solidFill>
                <a:latin typeface="Verdana" panose="020B0604030504040204" pitchFamily="34" charset="0"/>
                <a:ea typeface="Verdana" panose="020B0604030504040204" pitchFamily="34" charset="0"/>
                <a:cs typeface="Calibri Light" panose="020F0302020204030204" pitchFamily="34" charset="0"/>
              </a:rPr>
              <a:t>Προϋπολογισμός Προγράμματος και Παρεμβάσεων</a:t>
            </a:r>
          </a:p>
        </p:txBody>
      </p:sp>
      <p:sp>
        <p:nvSpPr>
          <p:cNvPr id="12" name="Off-page Connector 9">
            <a:extLst>
              <a:ext uri="{FF2B5EF4-FFF2-40B4-BE49-F238E27FC236}">
                <a16:creationId xmlns:a16="http://schemas.microsoft.com/office/drawing/2014/main" xmlns="" id="{99A1244A-8148-B840-AEB4-82EFEF149E64}"/>
              </a:ext>
            </a:extLst>
          </p:cNvPr>
          <p:cNvSpPr/>
          <p:nvPr/>
        </p:nvSpPr>
        <p:spPr>
          <a:xfrm>
            <a:off x="6427638" y="1136704"/>
            <a:ext cx="5554813" cy="2769374"/>
          </a:xfrm>
          <a:prstGeom prst="flowChartProcess">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spcAft>
                <a:spcPts val="600"/>
              </a:spcAft>
              <a:defRPr/>
            </a:pPr>
            <a:endParaRPr lang="el-G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10000"/>
              </a:lnSpc>
              <a:buFont typeface="Courier New" panose="02070309020205020404" pitchFamily="49" charset="0"/>
              <a:buChar char="o"/>
            </a:pPr>
            <a:r>
              <a:rPr lang="el-GR" sz="1400" dirty="0">
                <a:solidFill>
                  <a:schemeClr val="bg1"/>
                </a:solidFill>
                <a:latin typeface="Verdana" panose="020B0604030504040204" pitchFamily="34" charset="0"/>
                <a:ea typeface="Verdana" panose="020B0604030504040204" pitchFamily="34" charset="0"/>
                <a:cs typeface="Verdana" panose="020B0604030504040204" pitchFamily="34" charset="0"/>
              </a:rPr>
              <a:t>Οι εγκεκριμένες προτάσεις (φυσικό και οικονομικό αντικείμενο) θα πρέπει να ολοκληρώνονται σε διάστημα δώδεκα (12) μηνών από την ημερομηνία έκδοσης της απόφασης υπαγωγής.</a:t>
            </a:r>
          </a:p>
          <a:p>
            <a:pPr marL="171450" indent="-171450">
              <a:lnSpc>
                <a:spcPct val="110000"/>
              </a:lnSpc>
              <a:buFont typeface="Courier New" panose="02070309020205020404" pitchFamily="49" charset="0"/>
              <a:buChar char="o"/>
            </a:pPr>
            <a:r>
              <a:rPr lang="el-GR" sz="1400" dirty="0">
                <a:solidFill>
                  <a:schemeClr val="bg1"/>
                </a:solidFill>
                <a:latin typeface="Verdana" panose="020B0604030504040204" pitchFamily="34" charset="0"/>
                <a:ea typeface="Verdana" panose="020B0604030504040204" pitchFamily="34" charset="0"/>
                <a:cs typeface="Verdana" panose="020B0604030504040204" pitchFamily="34" charset="0"/>
              </a:rPr>
              <a:t>Επιπρόσθετα, επιχορηγούνται από το Πρόγραμμα μέχρις ενός ποσού τα παρακάτω:</a:t>
            </a:r>
          </a:p>
        </p:txBody>
      </p:sp>
      <p:sp>
        <p:nvSpPr>
          <p:cNvPr id="13" name="Freeform 4">
            <a:extLst>
              <a:ext uri="{FF2B5EF4-FFF2-40B4-BE49-F238E27FC236}">
                <a16:creationId xmlns:a16="http://schemas.microsoft.com/office/drawing/2014/main" xmlns="" id="{0C64A63A-1265-1F46-9BEF-43B11DE49029}"/>
              </a:ext>
            </a:extLst>
          </p:cNvPr>
          <p:cNvSpPr/>
          <p:nvPr/>
        </p:nvSpPr>
        <p:spPr>
          <a:xfrm>
            <a:off x="6430013" y="545555"/>
            <a:ext cx="5552135" cy="1914828"/>
          </a:xfrm>
          <a:custGeom>
            <a:avLst/>
            <a:gdLst>
              <a:gd name="connsiteX0" fmla="*/ 0 w 4855912"/>
              <a:gd name="connsiteY0" fmla="*/ 9143998 h 9144000"/>
              <a:gd name="connsiteX1" fmla="*/ 4855912 w 4855912"/>
              <a:gd name="connsiteY1" fmla="*/ 9143998 h 9144000"/>
              <a:gd name="connsiteX2" fmla="*/ 4855912 w 4855912"/>
              <a:gd name="connsiteY2" fmla="*/ 9144000 h 9144000"/>
              <a:gd name="connsiteX3" fmla="*/ 0 w 4855912"/>
              <a:gd name="connsiteY3" fmla="*/ 9144000 h 9144000"/>
              <a:gd name="connsiteX4" fmla="*/ 0 w 4855912"/>
              <a:gd name="connsiteY4" fmla="*/ 0 h 9144000"/>
              <a:gd name="connsiteX5" fmla="*/ 4855912 w 4855912"/>
              <a:gd name="connsiteY5" fmla="*/ 0 h 9144000"/>
              <a:gd name="connsiteX6" fmla="*/ 4855912 w 4855912"/>
              <a:gd name="connsiteY6" fmla="*/ 4215866 h 9144000"/>
              <a:gd name="connsiteX7" fmla="*/ 2427956 w 4855912"/>
              <a:gd name="connsiteY7" fmla="*/ 2983833 h 9144000"/>
              <a:gd name="connsiteX8" fmla="*/ 0 w 4855912"/>
              <a:gd name="connsiteY8" fmla="*/ 4215866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5912" h="9144000">
                <a:moveTo>
                  <a:pt x="0" y="9143998"/>
                </a:moveTo>
                <a:lnTo>
                  <a:pt x="4855912" y="9143998"/>
                </a:lnTo>
                <a:lnTo>
                  <a:pt x="4855912" y="9144000"/>
                </a:lnTo>
                <a:lnTo>
                  <a:pt x="0" y="9144000"/>
                </a:lnTo>
                <a:close/>
                <a:moveTo>
                  <a:pt x="0" y="0"/>
                </a:moveTo>
                <a:lnTo>
                  <a:pt x="4855912" y="0"/>
                </a:lnTo>
                <a:lnTo>
                  <a:pt x="4855912" y="4215866"/>
                </a:lnTo>
                <a:lnTo>
                  <a:pt x="2427956" y="2983833"/>
                </a:lnTo>
                <a:lnTo>
                  <a:pt x="0" y="4215866"/>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defRPr/>
            </a:pPr>
            <a:r>
              <a:rPr lang="el-GR" sz="1600" u="sng" dirty="0">
                <a:solidFill>
                  <a:schemeClr val="bg1"/>
                </a:solidFill>
                <a:latin typeface="Verdana" panose="020B0604030504040204" pitchFamily="34" charset="0"/>
                <a:ea typeface="Verdana" panose="020B0604030504040204" pitchFamily="34" charset="0"/>
                <a:cs typeface="Calibri Light" panose="020F0302020204030204" pitchFamily="34" charset="0"/>
              </a:rPr>
              <a:t>Χρονικοί περιορισμοί και Λοιπές δαπάνες</a:t>
            </a:r>
          </a:p>
        </p:txBody>
      </p:sp>
      <p:graphicFrame>
        <p:nvGraphicFramePr>
          <p:cNvPr id="15" name="Table 4">
            <a:extLst>
              <a:ext uri="{FF2B5EF4-FFF2-40B4-BE49-F238E27FC236}">
                <a16:creationId xmlns:a16="http://schemas.microsoft.com/office/drawing/2014/main" xmlns="" id="{4DC59D66-A96E-BD4C-A1F1-A7A4865B925F}"/>
              </a:ext>
            </a:extLst>
          </p:cNvPr>
          <p:cNvGraphicFramePr>
            <a:graphicFrameLocks noGrp="1"/>
          </p:cNvGraphicFramePr>
          <p:nvPr>
            <p:extLst>
              <p:ext uri="{D42A27DB-BD31-4B8C-83A1-F6EECF244321}">
                <p14:modId xmlns:p14="http://schemas.microsoft.com/office/powerpoint/2010/main" val="224813421"/>
              </p:ext>
            </p:extLst>
          </p:nvPr>
        </p:nvGraphicFramePr>
        <p:xfrm>
          <a:off x="6430013" y="4006248"/>
          <a:ext cx="5554815" cy="1947291"/>
        </p:xfrm>
        <a:graphic>
          <a:graphicData uri="http://schemas.openxmlformats.org/drawingml/2006/table">
            <a:tbl>
              <a:tblPr firstRow="1" firstCol="1" bandRow="1">
                <a:tableStyleId>{5C22544A-7EE6-4342-B048-85BDC9FD1C3A}</a:tableStyleId>
              </a:tblPr>
              <a:tblGrid>
                <a:gridCol w="644776">
                  <a:extLst>
                    <a:ext uri="{9D8B030D-6E8A-4147-A177-3AD203B41FA5}">
                      <a16:colId xmlns:a16="http://schemas.microsoft.com/office/drawing/2014/main" xmlns="" val="1325788229"/>
                    </a:ext>
                  </a:extLst>
                </a:gridCol>
                <a:gridCol w="3395304">
                  <a:extLst>
                    <a:ext uri="{9D8B030D-6E8A-4147-A177-3AD203B41FA5}">
                      <a16:colId xmlns:a16="http://schemas.microsoft.com/office/drawing/2014/main" xmlns="" val="564931039"/>
                    </a:ext>
                  </a:extLst>
                </a:gridCol>
                <a:gridCol w="1514735">
                  <a:extLst>
                    <a:ext uri="{9D8B030D-6E8A-4147-A177-3AD203B41FA5}">
                      <a16:colId xmlns:a16="http://schemas.microsoft.com/office/drawing/2014/main" xmlns="" val="3723585759"/>
                    </a:ext>
                  </a:extLst>
                </a:gridCol>
              </a:tblGrid>
              <a:tr h="457539">
                <a:tc>
                  <a:txBody>
                    <a:bodyPr/>
                    <a:lstStyle/>
                    <a:p>
                      <a:pPr marL="0" marR="0" algn="ctr">
                        <a:lnSpc>
                          <a:spcPct val="100000"/>
                        </a:lnSpc>
                        <a:spcBef>
                          <a:spcPts val="0"/>
                        </a:spcBef>
                        <a:spcAft>
                          <a:spcPts val="400"/>
                        </a:spcAft>
                      </a:pPr>
                      <a:r>
                        <a:rPr lang="el-GR" sz="11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Α/Α</a:t>
                      </a:r>
                    </a:p>
                  </a:txBody>
                  <a:tcPr marL="65943" marR="65943" marT="0" marB="0" anchor="ctr"/>
                </a:tc>
                <a:tc>
                  <a:txBody>
                    <a:bodyPr/>
                    <a:lstStyle/>
                    <a:p>
                      <a:pPr marL="0" marR="0" algn="ctr">
                        <a:lnSpc>
                          <a:spcPct val="100000"/>
                        </a:lnSpc>
                        <a:spcBef>
                          <a:spcPts val="0"/>
                        </a:spcBef>
                        <a:spcAft>
                          <a:spcPts val="400"/>
                        </a:spcAft>
                      </a:pPr>
                      <a:r>
                        <a:rPr lang="el-GR" sz="11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Υπηρεσία</a:t>
                      </a:r>
                    </a:p>
                  </a:txBody>
                  <a:tcPr marL="65943" marR="65943" marT="0" marB="0" anchor="ctr"/>
                </a:tc>
                <a:tc>
                  <a:txBody>
                    <a:bodyPr/>
                    <a:lstStyle/>
                    <a:p>
                      <a:pPr marL="0" marR="0" indent="0" algn="ctr" defTabSz="914400" rtl="0" eaLnBrk="1" fontAlgn="auto" latinLnBrk="0" hangingPunct="1">
                        <a:lnSpc>
                          <a:spcPct val="100000"/>
                        </a:lnSpc>
                        <a:spcBef>
                          <a:spcPts val="0"/>
                        </a:spcBef>
                        <a:spcAft>
                          <a:spcPts val="400"/>
                        </a:spcAft>
                        <a:buClrTx/>
                        <a:buSzTx/>
                        <a:buFontTx/>
                        <a:buNone/>
                        <a:tabLst/>
                        <a:defRPr/>
                      </a:pPr>
                      <a:r>
                        <a:rPr lang="el-GR" sz="11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Μονοκατοικία/ </a:t>
                      </a:r>
                      <a:r>
                        <a:rPr lang="el-GR" sz="1100" b="0" dirty="0" err="1">
                          <a:solidFill>
                            <a:schemeClr val="bg1"/>
                          </a:solidFill>
                          <a:effectLst/>
                          <a:latin typeface="Verdana" panose="020B0604030504040204" pitchFamily="34" charset="0"/>
                          <a:ea typeface="Verdana" panose="020B0604030504040204" pitchFamily="34" charset="0"/>
                          <a:cs typeface="Verdana" panose="020B0604030504040204" pitchFamily="34" charset="0"/>
                        </a:rPr>
                        <a:t>μεμον</a:t>
                      </a:r>
                      <a:r>
                        <a:rPr lang="el-GR" sz="11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Διαμέρισμα /Πολυκατοικία </a:t>
                      </a:r>
                    </a:p>
                  </a:txBody>
                  <a:tcPr marL="65943" marR="65943" marT="0" marB="0" anchor="ctr"/>
                </a:tc>
                <a:extLst>
                  <a:ext uri="{0D108BD9-81ED-4DB2-BD59-A6C34878D82A}">
                    <a16:rowId xmlns:a16="http://schemas.microsoft.com/office/drawing/2014/main" xmlns="" val="2035235826"/>
                  </a:ext>
                </a:extLst>
              </a:tr>
              <a:tr h="243840">
                <a:tc>
                  <a:txBody>
                    <a:bodyPr/>
                    <a:lstStyle/>
                    <a:p>
                      <a:pPr marL="0" marR="0" algn="ctr">
                        <a:lnSpc>
                          <a:spcPct val="150000"/>
                        </a:lnSpc>
                        <a:spcBef>
                          <a:spcPts val="0"/>
                        </a:spcBef>
                        <a:spcAft>
                          <a:spcPts val="400"/>
                        </a:spcAft>
                      </a:pPr>
                      <a:r>
                        <a:rPr lang="el-GR" sz="11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a:t>
                      </a:r>
                    </a:p>
                  </a:txBody>
                  <a:tcPr marL="65943" marR="65943" marT="0" marB="0" anchor="ctr"/>
                </a:tc>
                <a:tc>
                  <a:txBody>
                    <a:bodyPr/>
                    <a:lstStyle/>
                    <a:p>
                      <a:pPr marL="0" marR="0" algn="ctr">
                        <a:lnSpc>
                          <a:spcPct val="150000"/>
                        </a:lnSpc>
                        <a:spcBef>
                          <a:spcPts val="0"/>
                        </a:spcBef>
                        <a:spcAft>
                          <a:spcPts val="400"/>
                        </a:spcAft>
                      </a:pPr>
                      <a:r>
                        <a:rPr lang="el-GR" sz="1100" b="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ΠΕΑ Α’</a:t>
                      </a:r>
                    </a:p>
                  </a:txBody>
                  <a:tcPr marL="65943" marR="65943"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1100" b="0" u="none" strike="noStrike" kern="120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100" b="0" i="0" u="none" strike="noStrike" kern="120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65943" marR="65943" marT="0" marB="0" anchor="ctr"/>
                </a:tc>
                <a:extLst>
                  <a:ext uri="{0D108BD9-81ED-4DB2-BD59-A6C34878D82A}">
                    <a16:rowId xmlns:a16="http://schemas.microsoft.com/office/drawing/2014/main" xmlns="" val="156134300"/>
                  </a:ext>
                </a:extLst>
              </a:tr>
              <a:tr h="243840">
                <a:tc>
                  <a:txBody>
                    <a:bodyPr/>
                    <a:lstStyle/>
                    <a:p>
                      <a:pPr marL="0" marR="0" algn="ctr">
                        <a:lnSpc>
                          <a:spcPct val="150000"/>
                        </a:lnSpc>
                        <a:spcBef>
                          <a:spcPts val="0"/>
                        </a:spcBef>
                        <a:spcAft>
                          <a:spcPts val="400"/>
                        </a:spcAft>
                      </a:pPr>
                      <a:r>
                        <a:rPr lang="el-GR" sz="1100" b="0">
                          <a:solidFill>
                            <a:schemeClr val="bg1"/>
                          </a:solidFill>
                          <a:effectLst/>
                          <a:latin typeface="Verdana" panose="020B0604030504040204" pitchFamily="34" charset="0"/>
                          <a:ea typeface="Verdana" panose="020B0604030504040204" pitchFamily="34" charset="0"/>
                          <a:cs typeface="Verdana" panose="020B0604030504040204" pitchFamily="34" charset="0"/>
                        </a:rPr>
                        <a:t>2</a:t>
                      </a:r>
                    </a:p>
                  </a:txBody>
                  <a:tcPr marL="65943" marR="65943" marT="0" marB="0" anchor="ctr"/>
                </a:tc>
                <a:tc>
                  <a:txBody>
                    <a:bodyPr/>
                    <a:lstStyle/>
                    <a:p>
                      <a:pPr marL="0" marR="0" algn="ctr">
                        <a:lnSpc>
                          <a:spcPct val="150000"/>
                        </a:lnSpc>
                        <a:spcBef>
                          <a:spcPts val="0"/>
                        </a:spcBef>
                        <a:spcAft>
                          <a:spcPts val="400"/>
                        </a:spcAft>
                      </a:pPr>
                      <a:r>
                        <a:rPr lang="el-GR" sz="1100" b="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ΠΕΑ Β’</a:t>
                      </a:r>
                    </a:p>
                  </a:txBody>
                  <a:tcPr marL="65943" marR="65943"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1100" b="0" u="none" strike="noStrike" kern="120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100" b="0" i="0" u="none" strike="noStrike" kern="120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65943" marR="65943" marT="0" marB="0" anchor="ctr"/>
                </a:tc>
                <a:extLst>
                  <a:ext uri="{0D108BD9-81ED-4DB2-BD59-A6C34878D82A}">
                    <a16:rowId xmlns:a16="http://schemas.microsoft.com/office/drawing/2014/main" xmlns="" val="3172854491"/>
                  </a:ext>
                </a:extLst>
              </a:tr>
              <a:tr h="243840">
                <a:tc>
                  <a:txBody>
                    <a:bodyPr/>
                    <a:lstStyle/>
                    <a:p>
                      <a:pPr marL="0" marR="0" algn="ctr">
                        <a:lnSpc>
                          <a:spcPct val="150000"/>
                        </a:lnSpc>
                        <a:spcBef>
                          <a:spcPts val="0"/>
                        </a:spcBef>
                        <a:spcAft>
                          <a:spcPts val="400"/>
                        </a:spcAft>
                      </a:pPr>
                      <a:r>
                        <a:rPr lang="el-GR" sz="1100" b="0">
                          <a:solidFill>
                            <a:schemeClr val="bg1"/>
                          </a:solidFill>
                          <a:effectLst/>
                          <a:latin typeface="Verdana" panose="020B0604030504040204" pitchFamily="34" charset="0"/>
                          <a:ea typeface="Verdana" panose="020B0604030504040204" pitchFamily="34" charset="0"/>
                          <a:cs typeface="Verdana" panose="020B0604030504040204" pitchFamily="34" charset="0"/>
                        </a:rPr>
                        <a:t>3</a:t>
                      </a:r>
                    </a:p>
                  </a:txBody>
                  <a:tcPr marL="65943" marR="65943" marT="0" marB="0" anchor="ctr"/>
                </a:tc>
                <a:tc>
                  <a:txBody>
                    <a:bodyPr/>
                    <a:lstStyle/>
                    <a:p>
                      <a:pPr marL="0" marR="0" algn="ctr">
                        <a:lnSpc>
                          <a:spcPct val="150000"/>
                        </a:lnSpc>
                        <a:spcBef>
                          <a:spcPts val="0"/>
                        </a:spcBef>
                        <a:spcAft>
                          <a:spcPts val="400"/>
                        </a:spcAft>
                      </a:pPr>
                      <a:r>
                        <a:rPr lang="el-GR" sz="1100" b="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Ηλεκτρονική</a:t>
                      </a:r>
                      <a:r>
                        <a:rPr lang="el-GR" sz="1100" b="0"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Ταυτότητα Κτηρίου / Διηρημένης Ιδιοκτησίας</a:t>
                      </a:r>
                      <a:endParaRPr lang="el-GR" sz="1100" b="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5943" marR="65943"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1100" b="0" u="none" strike="noStrike" kern="120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100" b="0" i="0" u="none" strike="noStrike" kern="120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65943" marR="65943" marT="0" marB="0" anchor="ctr"/>
                </a:tc>
                <a:extLst>
                  <a:ext uri="{0D108BD9-81ED-4DB2-BD59-A6C34878D82A}">
                    <a16:rowId xmlns:a16="http://schemas.microsoft.com/office/drawing/2014/main" xmlns="" val="3823906972"/>
                  </a:ext>
                </a:extLst>
              </a:tr>
              <a:tr h="243840">
                <a:tc>
                  <a:txBody>
                    <a:bodyPr/>
                    <a:lstStyle/>
                    <a:p>
                      <a:pPr marL="0" marR="0" algn="ctr">
                        <a:lnSpc>
                          <a:spcPct val="150000"/>
                        </a:lnSpc>
                        <a:spcBef>
                          <a:spcPts val="0"/>
                        </a:spcBef>
                        <a:spcAft>
                          <a:spcPts val="400"/>
                        </a:spcAft>
                      </a:pPr>
                      <a:r>
                        <a:rPr lang="el-GR" sz="1100" b="0">
                          <a:solidFill>
                            <a:schemeClr val="bg1"/>
                          </a:solidFill>
                          <a:effectLst/>
                          <a:latin typeface="Verdana" panose="020B0604030504040204" pitchFamily="34" charset="0"/>
                          <a:ea typeface="Verdana" panose="020B0604030504040204" pitchFamily="34" charset="0"/>
                          <a:cs typeface="Verdana" panose="020B0604030504040204" pitchFamily="34" charset="0"/>
                        </a:rPr>
                        <a:t>4</a:t>
                      </a:r>
                    </a:p>
                  </a:txBody>
                  <a:tcPr marL="65943" marR="65943" marT="0" marB="0" anchor="ctr"/>
                </a:tc>
                <a:tc>
                  <a:txBody>
                    <a:bodyPr/>
                    <a:lstStyle/>
                    <a:p>
                      <a:pPr marL="0" marR="0" algn="ctr">
                        <a:lnSpc>
                          <a:spcPct val="150000"/>
                        </a:lnSpc>
                        <a:spcBef>
                          <a:spcPts val="0"/>
                        </a:spcBef>
                        <a:spcAft>
                          <a:spcPts val="400"/>
                        </a:spcAft>
                      </a:pPr>
                      <a:r>
                        <a:rPr lang="el-GR" sz="1100" b="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Σύμβουλος έργου</a:t>
                      </a:r>
                    </a:p>
                  </a:txBody>
                  <a:tcPr marL="65943" marR="65943"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1100" b="0" u="none" strike="noStrike" kern="120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100" b="0" i="0" u="none" strike="noStrike" kern="120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65943" marR="65943" marT="0" marB="0" anchor="ctr"/>
                </a:tc>
                <a:extLst>
                  <a:ext uri="{0D108BD9-81ED-4DB2-BD59-A6C34878D82A}">
                    <a16:rowId xmlns:a16="http://schemas.microsoft.com/office/drawing/2014/main" xmlns="" val="3952156873"/>
                  </a:ext>
                </a:extLst>
              </a:tr>
              <a:tr h="243840">
                <a:tc>
                  <a:txBody>
                    <a:bodyPr/>
                    <a:lstStyle/>
                    <a:p>
                      <a:pPr marL="0" marR="0" algn="ctr">
                        <a:lnSpc>
                          <a:spcPct val="150000"/>
                        </a:lnSpc>
                        <a:spcBef>
                          <a:spcPts val="0"/>
                        </a:spcBef>
                        <a:spcAft>
                          <a:spcPts val="400"/>
                        </a:spcAft>
                      </a:pPr>
                      <a:r>
                        <a:rPr lang="el-GR" sz="11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5</a:t>
                      </a:r>
                    </a:p>
                  </a:txBody>
                  <a:tcPr marL="65943" marR="65943" marT="0" marB="0" anchor="ctr"/>
                </a:tc>
                <a:tc>
                  <a:txBody>
                    <a:bodyPr/>
                    <a:lstStyle/>
                    <a:p>
                      <a:pPr marL="0" marR="0" algn="ctr">
                        <a:lnSpc>
                          <a:spcPct val="150000"/>
                        </a:lnSpc>
                        <a:spcBef>
                          <a:spcPts val="0"/>
                        </a:spcBef>
                        <a:spcAft>
                          <a:spcPts val="400"/>
                        </a:spcAft>
                      </a:pPr>
                      <a:r>
                        <a:rPr lang="el-GR" sz="1100" b="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Άδεια / Μελέτη</a:t>
                      </a:r>
                    </a:p>
                  </a:txBody>
                  <a:tcPr marL="65943" marR="65943"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1100" b="0" u="none" strike="noStrike" kern="120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100" b="0" i="0" u="none" strike="noStrike" kern="120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65943" marR="65943" marT="0" marB="0" anchor="ctr"/>
                </a:tc>
                <a:extLst>
                  <a:ext uri="{0D108BD9-81ED-4DB2-BD59-A6C34878D82A}">
                    <a16:rowId xmlns:a16="http://schemas.microsoft.com/office/drawing/2014/main" xmlns="" val="3598618183"/>
                  </a:ext>
                </a:extLst>
              </a:tr>
            </a:tbl>
          </a:graphicData>
        </a:graphic>
      </p:graphicFrame>
    </p:spTree>
    <p:extLst>
      <p:ext uri="{BB962C8B-B14F-4D97-AF65-F5344CB8AC3E}">
        <p14:creationId xmlns:p14="http://schemas.microsoft.com/office/powerpoint/2010/main" val="1204380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2628F6C-5AF1-4446-83D3-E158A26F91B9}"/>
              </a:ext>
            </a:extLst>
          </p:cNvPr>
          <p:cNvSpPr>
            <a:spLocks noGrp="1"/>
          </p:cNvSpPr>
          <p:nvPr>
            <p:ph type="sldNum" sz="quarter" idx="10"/>
          </p:nvPr>
        </p:nvSpPr>
        <p:spPr/>
        <p:txBody>
          <a:bodyPr/>
          <a:lstStyle/>
          <a:p>
            <a:pPr>
              <a:defRPr/>
            </a:pPr>
            <a:fld id="{CEEAD2AE-396D-4C5C-8389-DAC89B90429D}" type="slidenum">
              <a:rPr lang="en-US" smtClean="0"/>
              <a:pPr>
                <a:defRPr/>
              </a:pPr>
              <a:t>14</a:t>
            </a:fld>
            <a:endParaRPr lang="en-US"/>
          </a:p>
        </p:txBody>
      </p:sp>
      <p:sp>
        <p:nvSpPr>
          <p:cNvPr id="10" name="Off-page Connector 9">
            <a:extLst>
              <a:ext uri="{FF2B5EF4-FFF2-40B4-BE49-F238E27FC236}">
                <a16:creationId xmlns:a16="http://schemas.microsoft.com/office/drawing/2014/main" xmlns="" id="{4F182208-FF18-5B49-BB26-8EA87DF5D29C}"/>
              </a:ext>
            </a:extLst>
          </p:cNvPr>
          <p:cNvSpPr/>
          <p:nvPr/>
        </p:nvSpPr>
        <p:spPr>
          <a:xfrm>
            <a:off x="283581" y="1136703"/>
            <a:ext cx="5554813" cy="4026607"/>
          </a:xfrm>
          <a:prstGeom prst="flowChartProcess">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spcAft>
                <a:spcPts val="600"/>
              </a:spcAft>
              <a:defRPr/>
            </a:pPr>
            <a:endParaRPr lang="el-G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10000"/>
              </a:lnSpc>
              <a:buFont typeface="Courier New" panose="02070309020205020404" pitchFamily="49" charset="0"/>
              <a:buChar char="o"/>
            </a:pPr>
            <a:r>
              <a:rPr lang="el-GR" sz="1400" dirty="0">
                <a:solidFill>
                  <a:schemeClr val="bg1"/>
                </a:solidFill>
                <a:latin typeface="Verdana" panose="020B0604030504040204" pitchFamily="34" charset="0"/>
                <a:ea typeface="Verdana" panose="020B0604030504040204" pitchFamily="34" charset="0"/>
                <a:cs typeface="Verdana" panose="020B0604030504040204" pitchFamily="34" charset="0"/>
              </a:rPr>
              <a:t>Η υποβολή αιτήσεων θα γίνεται ηλεκτρονικά για χρονικό διάστημα ενός (1) μήνα από την καθορισμένη ημερομηνία έναρξης και θα είναι ταυτόχρονη σε όλη την επικράτεια. </a:t>
            </a:r>
          </a:p>
          <a:p>
            <a:pPr marL="171450" indent="-171450">
              <a:lnSpc>
                <a:spcPct val="110000"/>
              </a:lnSpc>
              <a:buFont typeface="Courier New" panose="02070309020205020404" pitchFamily="49" charset="0"/>
              <a:buChar char="o"/>
            </a:pPr>
            <a:r>
              <a:rPr lang="el-GR" sz="1400" dirty="0">
                <a:solidFill>
                  <a:schemeClr val="bg1"/>
                </a:solidFill>
                <a:latin typeface="Verdana" panose="020B0604030504040204" pitchFamily="34" charset="0"/>
                <a:ea typeface="Verdana" panose="020B0604030504040204" pitchFamily="34" charset="0"/>
                <a:cs typeface="Verdana" panose="020B0604030504040204" pitchFamily="34" charset="0"/>
              </a:rPr>
              <a:t>Η υπαγωγή αιτήσεων θα γίνεται με την μέθοδο της Συγκριτικής Αξιολόγησης</a:t>
            </a:r>
          </a:p>
          <a:p>
            <a:pPr marL="171450" indent="-171450">
              <a:lnSpc>
                <a:spcPct val="110000"/>
              </a:lnSpc>
              <a:buFont typeface="Courier New" panose="02070309020205020404" pitchFamily="49" charset="0"/>
              <a:buChar char="o"/>
            </a:pPr>
            <a:r>
              <a:rPr lang="el-GR" sz="1400" dirty="0">
                <a:solidFill>
                  <a:schemeClr val="bg1"/>
                </a:solidFill>
                <a:latin typeface="Verdana" panose="020B0604030504040204" pitchFamily="34" charset="0"/>
                <a:ea typeface="Verdana" panose="020B0604030504040204" pitchFamily="34" charset="0"/>
                <a:cs typeface="Verdana" panose="020B0604030504040204" pitchFamily="34" charset="0"/>
              </a:rPr>
              <a:t>Μετά την υποβολή θα ανακοινώνεται η βαθμολογία του κάθε αιτούντα. (θα μπορεί να υπολογιστεί από πριν)</a:t>
            </a:r>
          </a:p>
          <a:p>
            <a:pPr marL="171450" indent="-171450">
              <a:lnSpc>
                <a:spcPct val="110000"/>
              </a:lnSpc>
              <a:buFont typeface="Courier New" panose="02070309020205020404" pitchFamily="49" charset="0"/>
              <a:buChar char="o"/>
            </a:pPr>
            <a:r>
              <a:rPr lang="el-GR" sz="1400" dirty="0">
                <a:solidFill>
                  <a:schemeClr val="bg1"/>
                </a:solidFill>
                <a:latin typeface="Verdana" panose="020B0604030504040204" pitchFamily="34" charset="0"/>
                <a:ea typeface="Verdana" panose="020B0604030504040204" pitchFamily="34" charset="0"/>
                <a:cs typeface="Verdana" panose="020B0604030504040204" pitchFamily="34" charset="0"/>
              </a:rPr>
              <a:t>Μετά το πέρας της περιόδου υποβολής και αφού εκδοθούν και οριστικοποιηθούν οι πίνακες κατάταξης, θα καταρτίζεται ο πίνακας υπαγωγής αιτήσεων, βάσει των δεδομένων διαθέσιμων πόρων του προγράμματος ανά Νομό.</a:t>
            </a:r>
          </a:p>
          <a:p>
            <a:pPr marL="171450" indent="-171450">
              <a:lnSpc>
                <a:spcPct val="110000"/>
              </a:lnSpc>
              <a:buFont typeface="Courier New" panose="02070309020205020404" pitchFamily="49" charset="0"/>
              <a:buChar char="o"/>
            </a:pPr>
            <a:endParaRPr lang="el-G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10000"/>
              </a:lnSpc>
              <a:buFont typeface="Courier New" panose="02070309020205020404" pitchFamily="49" charset="0"/>
              <a:buChar char="o"/>
            </a:pPr>
            <a:endParaRPr lang="el-G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Freeform 4">
            <a:extLst>
              <a:ext uri="{FF2B5EF4-FFF2-40B4-BE49-F238E27FC236}">
                <a16:creationId xmlns:a16="http://schemas.microsoft.com/office/drawing/2014/main" xmlns="" id="{101AC434-5CC6-3742-8AD3-56EF7DD15D95}"/>
              </a:ext>
            </a:extLst>
          </p:cNvPr>
          <p:cNvSpPr/>
          <p:nvPr/>
        </p:nvSpPr>
        <p:spPr>
          <a:xfrm>
            <a:off x="285956" y="545555"/>
            <a:ext cx="5552135" cy="1914828"/>
          </a:xfrm>
          <a:custGeom>
            <a:avLst/>
            <a:gdLst>
              <a:gd name="connsiteX0" fmla="*/ 0 w 4855912"/>
              <a:gd name="connsiteY0" fmla="*/ 9143998 h 9144000"/>
              <a:gd name="connsiteX1" fmla="*/ 4855912 w 4855912"/>
              <a:gd name="connsiteY1" fmla="*/ 9143998 h 9144000"/>
              <a:gd name="connsiteX2" fmla="*/ 4855912 w 4855912"/>
              <a:gd name="connsiteY2" fmla="*/ 9144000 h 9144000"/>
              <a:gd name="connsiteX3" fmla="*/ 0 w 4855912"/>
              <a:gd name="connsiteY3" fmla="*/ 9144000 h 9144000"/>
              <a:gd name="connsiteX4" fmla="*/ 0 w 4855912"/>
              <a:gd name="connsiteY4" fmla="*/ 0 h 9144000"/>
              <a:gd name="connsiteX5" fmla="*/ 4855912 w 4855912"/>
              <a:gd name="connsiteY5" fmla="*/ 0 h 9144000"/>
              <a:gd name="connsiteX6" fmla="*/ 4855912 w 4855912"/>
              <a:gd name="connsiteY6" fmla="*/ 4215866 h 9144000"/>
              <a:gd name="connsiteX7" fmla="*/ 2427956 w 4855912"/>
              <a:gd name="connsiteY7" fmla="*/ 2983833 h 9144000"/>
              <a:gd name="connsiteX8" fmla="*/ 0 w 4855912"/>
              <a:gd name="connsiteY8" fmla="*/ 4215866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5912" h="9144000">
                <a:moveTo>
                  <a:pt x="0" y="9143998"/>
                </a:moveTo>
                <a:lnTo>
                  <a:pt x="4855912" y="9143998"/>
                </a:lnTo>
                <a:lnTo>
                  <a:pt x="4855912" y="9144000"/>
                </a:lnTo>
                <a:lnTo>
                  <a:pt x="0" y="9144000"/>
                </a:lnTo>
                <a:close/>
                <a:moveTo>
                  <a:pt x="0" y="0"/>
                </a:moveTo>
                <a:lnTo>
                  <a:pt x="4855912" y="0"/>
                </a:lnTo>
                <a:lnTo>
                  <a:pt x="4855912" y="4215866"/>
                </a:lnTo>
                <a:lnTo>
                  <a:pt x="2427956" y="2983833"/>
                </a:lnTo>
                <a:lnTo>
                  <a:pt x="0" y="4215866"/>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defRPr/>
            </a:pPr>
            <a:r>
              <a:rPr lang="el-GR" sz="1600" u="sng" dirty="0">
                <a:solidFill>
                  <a:schemeClr val="bg1"/>
                </a:solidFill>
                <a:latin typeface="Verdana" panose="020B0604030504040204" pitchFamily="34" charset="0"/>
                <a:ea typeface="Verdana" panose="020B0604030504040204" pitchFamily="34" charset="0"/>
                <a:cs typeface="Calibri Light" panose="020F0302020204030204" pitchFamily="34" charset="0"/>
              </a:rPr>
              <a:t>Υποβολή αιτήσεων </a:t>
            </a:r>
          </a:p>
        </p:txBody>
      </p:sp>
      <p:graphicFrame>
        <p:nvGraphicFramePr>
          <p:cNvPr id="16" name="Table 9">
            <a:extLst>
              <a:ext uri="{FF2B5EF4-FFF2-40B4-BE49-F238E27FC236}">
                <a16:creationId xmlns:a16="http://schemas.microsoft.com/office/drawing/2014/main" xmlns="" id="{A2ED5CD2-5A85-BA41-94AE-137EE348133D}"/>
              </a:ext>
            </a:extLst>
          </p:cNvPr>
          <p:cNvGraphicFramePr>
            <a:graphicFrameLocks noGrp="1"/>
          </p:cNvGraphicFramePr>
          <p:nvPr>
            <p:extLst>
              <p:ext uri="{D42A27DB-BD31-4B8C-83A1-F6EECF244321}">
                <p14:modId xmlns:p14="http://schemas.microsoft.com/office/powerpoint/2010/main" val="465766969"/>
              </p:ext>
            </p:extLst>
          </p:nvPr>
        </p:nvGraphicFramePr>
        <p:xfrm>
          <a:off x="6095998" y="1708911"/>
          <a:ext cx="5893120" cy="3454400"/>
        </p:xfrm>
        <a:graphic>
          <a:graphicData uri="http://schemas.openxmlformats.org/drawingml/2006/table">
            <a:tbl>
              <a:tblPr firstRow="1" bandRow="1">
                <a:tableStyleId>{5C22544A-7EE6-4342-B048-85BDC9FD1C3A}</a:tableStyleId>
              </a:tblPr>
              <a:tblGrid>
                <a:gridCol w="3923643">
                  <a:extLst>
                    <a:ext uri="{9D8B030D-6E8A-4147-A177-3AD203B41FA5}">
                      <a16:colId xmlns:a16="http://schemas.microsoft.com/office/drawing/2014/main" xmlns="" val="3376805469"/>
                    </a:ext>
                  </a:extLst>
                </a:gridCol>
                <a:gridCol w="655003">
                  <a:extLst>
                    <a:ext uri="{9D8B030D-6E8A-4147-A177-3AD203B41FA5}">
                      <a16:colId xmlns:a16="http://schemas.microsoft.com/office/drawing/2014/main" xmlns="" val="3364909454"/>
                    </a:ext>
                  </a:extLst>
                </a:gridCol>
                <a:gridCol w="1314474">
                  <a:extLst>
                    <a:ext uri="{9D8B030D-6E8A-4147-A177-3AD203B41FA5}">
                      <a16:colId xmlns:a16="http://schemas.microsoft.com/office/drawing/2014/main" xmlns="" val="1841417557"/>
                    </a:ext>
                  </a:extLst>
                </a:gridCol>
              </a:tblGrid>
              <a:tr h="5321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kern="1200" dirty="0" err="1">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Ανηγμένο</a:t>
                      </a:r>
                      <a:r>
                        <a:rPr lang="el-GR" sz="1200" b="0" kern="12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κόστος εξοικονόμησης ενέργειας (βάσει του προτεινόμενου κόστους παρεμβάσεων και της εκτιμώμενης ετήσιας εξοικονόμησης ενέργειας)</a:t>
                      </a:r>
                    </a:p>
                  </a:txBody>
                  <a:tcPr marL="121920" marR="121920" marT="60960" marB="60960">
                    <a:lnL w="19050" cap="flat" cmpd="sng" algn="ctr">
                      <a:solidFill>
                        <a:schemeClr val="tx2"/>
                      </a:solidFill>
                      <a:prstDash val="solid"/>
                      <a:round/>
                      <a:headEnd type="none" w="med" len="med"/>
                      <a:tailEnd type="none" w="med" len="med"/>
                    </a:lnL>
                    <a:lnT w="1905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kern="12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50%</a:t>
                      </a:r>
                    </a:p>
                  </a:txBody>
                  <a:tcPr marL="121920" marR="121920" marT="60960" marB="60960" anchor="ctr">
                    <a:lnR w="127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i="1" dirty="0">
                          <a:solidFill>
                            <a:schemeClr val="bg1"/>
                          </a:solidFill>
                          <a:latin typeface="Verdana" panose="020B0604030504040204" pitchFamily="34" charset="0"/>
                          <a:ea typeface="Verdana" panose="020B0604030504040204" pitchFamily="34" charset="0"/>
                          <a:cs typeface="Arial" panose="020B0604020202020204" pitchFamily="34" charset="0"/>
                        </a:rPr>
                        <a:t>Ενεργειακά / Κτηριακά</a:t>
                      </a:r>
                    </a:p>
                  </a:txBody>
                  <a:tcPr marL="121920" marR="121920" marT="60960" marB="60960" anchor="ctr">
                    <a:lnL w="127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974367355"/>
                  </a:ext>
                </a:extLst>
              </a:tr>
              <a:tr h="325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Υφιστάμενη Ενεργειακή κλάση</a:t>
                      </a:r>
                    </a:p>
                  </a:txBody>
                  <a:tcPr marL="121920" marR="121920" marT="60960" marB="60960">
                    <a:lnL w="1905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5</a:t>
                      </a:r>
                      <a:r>
                        <a:rPr lang="el-GR" sz="1200" kern="12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a:t>
                      </a:r>
                    </a:p>
                  </a:txBody>
                  <a:tcPr marL="121920" marR="121920" marT="60960" marB="6096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vMerge="1">
                  <a:txBody>
                    <a:bodyPr/>
                    <a:lstStyle/>
                    <a:p>
                      <a:endParaRPr lang="en-US" sz="100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1355356629"/>
                  </a:ext>
                </a:extLst>
              </a:tr>
              <a:tr h="325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err="1">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Βαθμοημέρες</a:t>
                      </a:r>
                      <a:r>
                        <a:rPr lang="el-GR" sz="1200" kern="12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θέρμανσης</a:t>
                      </a:r>
                    </a:p>
                  </a:txBody>
                  <a:tcPr marL="121920" marR="121920" marT="60960" marB="60960">
                    <a:lnL w="19050" cap="flat" cmpd="sng" algn="ctr">
                      <a:solidFill>
                        <a:schemeClr val="tx2"/>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7%</a:t>
                      </a:r>
                    </a:p>
                  </a:txBody>
                  <a:tcPr marL="121920" marR="121920" marT="60960" marB="60960" anchor="ctr">
                    <a:lnR w="12700" cap="flat" cmpd="sng" algn="ctr">
                      <a:solidFill>
                        <a:schemeClr val="bg1"/>
                      </a:solidFill>
                      <a:prstDash val="solid"/>
                      <a:round/>
                      <a:headEnd type="none" w="med" len="med"/>
                      <a:tailEnd type="none" w="med" len="med"/>
                    </a:lnR>
                  </a:tcPr>
                </a:tc>
                <a:tc vMerge="1">
                  <a:txBody>
                    <a:bodyPr/>
                    <a:lstStyle/>
                    <a:p>
                      <a:endParaRPr lang="en-US" sz="100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597950966"/>
                  </a:ext>
                </a:extLst>
              </a:tr>
              <a:tr h="325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Παλαιότητα κατασκευής </a:t>
                      </a:r>
                      <a:endParaRPr lang="en-US" sz="1200" kern="12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txBody>
                  <a:tcPr marL="121920" marR="121920" marT="60960" marB="60960">
                    <a:lnL w="19050" cap="flat" cmpd="sng" algn="ctr">
                      <a:solidFill>
                        <a:schemeClr val="tx2"/>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3%</a:t>
                      </a:r>
                      <a:endParaRPr lang="en-US" sz="1200" kern="12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txBody>
                  <a:tcPr marL="121920" marR="121920" marT="60960" marB="60960" anchor="ctr">
                    <a:lnR w="12700" cap="flat" cmpd="sng" algn="ctr">
                      <a:solidFill>
                        <a:schemeClr val="bg1"/>
                      </a:solidFill>
                      <a:prstDash val="solid"/>
                      <a:round/>
                      <a:headEnd type="none" w="med" len="med"/>
                      <a:tailEnd type="none" w="med" len="med"/>
                    </a:lnR>
                  </a:tcPr>
                </a:tc>
                <a:tc vMerge="1">
                  <a:txBody>
                    <a:bodyPr/>
                    <a:lstStyle/>
                    <a:p>
                      <a:endParaRPr lang="en-US" sz="10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804127800"/>
                  </a:ext>
                </a:extLst>
              </a:tr>
              <a:tr h="325120">
                <a:tc>
                  <a:txBody>
                    <a:bodyPr/>
                    <a:lstStyle/>
                    <a:p>
                      <a:r>
                        <a:rPr lang="el-GR" sz="1200" kern="12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Ατομικό ή οικογενειακό εισόδημα</a:t>
                      </a:r>
                      <a:endParaRPr lang="en-US" sz="1200" dirty="0">
                        <a:latin typeface="Verdana" panose="020B0604030504040204" pitchFamily="34" charset="0"/>
                        <a:ea typeface="Verdana" panose="020B0604030504040204" pitchFamily="34" charset="0"/>
                      </a:endParaRPr>
                    </a:p>
                  </a:txBody>
                  <a:tcPr marL="121920" marR="121920" marT="60960" marB="60960">
                    <a:lnL w="19050" cap="flat" cmpd="sng" algn="ctr">
                      <a:solidFill>
                        <a:schemeClr val="tx2"/>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15%</a:t>
                      </a:r>
                      <a:endParaRPr lang="en-US" sz="1200" kern="12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txBody>
                  <a:tcPr marL="121920" marR="121920" marT="60960" marB="609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i="1" dirty="0">
                          <a:solidFill>
                            <a:schemeClr val="bg1"/>
                          </a:solidFill>
                          <a:latin typeface="Verdana" panose="020B0604030504040204" pitchFamily="34" charset="0"/>
                          <a:ea typeface="Verdana" panose="020B0604030504040204" pitchFamily="34" charset="0"/>
                          <a:cs typeface="Arial" panose="020B0604020202020204" pitchFamily="34" charset="0"/>
                        </a:rPr>
                        <a:t>Εισοδηματικά</a:t>
                      </a:r>
                    </a:p>
                  </a:txBody>
                  <a:tcPr marL="121920" marR="121920" marT="60960" marB="60960" anchor="ctr">
                    <a:lnR w="1905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solidFill>
                  </a:tcPr>
                </a:tc>
                <a:extLst>
                  <a:ext uri="{0D108BD9-81ED-4DB2-BD59-A6C34878D82A}">
                    <a16:rowId xmlns:a16="http://schemas.microsoft.com/office/drawing/2014/main" xmlns="" val="2566133246"/>
                  </a:ext>
                </a:extLst>
              </a:tr>
              <a:tr h="325120">
                <a:tc>
                  <a:txBody>
                    <a:bodyPr/>
                    <a:lstStyle/>
                    <a:p>
                      <a:r>
                        <a:rPr lang="el-GR" sz="1200" kern="12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Πλήθος εξαρτώμενων τέκνων</a:t>
                      </a:r>
                      <a:endParaRPr lang="en-US" sz="1200" dirty="0">
                        <a:latin typeface="Verdana" panose="020B0604030504040204" pitchFamily="34" charset="0"/>
                        <a:ea typeface="Verdana" panose="020B0604030504040204" pitchFamily="34" charset="0"/>
                      </a:endParaRPr>
                    </a:p>
                  </a:txBody>
                  <a:tcPr marL="121920" marR="121920" marT="60960" marB="60960">
                    <a:lnL w="19050" cap="flat" cmpd="sng" algn="ctr">
                      <a:solidFill>
                        <a:schemeClr val="tx2"/>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5%</a:t>
                      </a:r>
                      <a:endParaRPr lang="en-US" sz="1200" kern="12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txBody>
                  <a:tcPr marL="121920" marR="121920" marT="60960" marB="60960"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i="1" dirty="0">
                          <a:solidFill>
                            <a:schemeClr val="bg1"/>
                          </a:solidFill>
                          <a:latin typeface="Verdana" panose="020B0604030504040204" pitchFamily="34" charset="0"/>
                          <a:ea typeface="Verdana" panose="020B0604030504040204" pitchFamily="34" charset="0"/>
                          <a:cs typeface="Arial" panose="020B0604020202020204" pitchFamily="34" charset="0"/>
                        </a:rPr>
                        <a:t>Κοινωνικά</a:t>
                      </a:r>
                    </a:p>
                  </a:txBody>
                  <a:tcPr marL="121920" marR="121920" marT="60960" marB="60960" anchor="ctr">
                    <a:lnR w="19050" cap="flat" cmpd="sng" algn="ctr">
                      <a:solidFill>
                        <a:schemeClr val="tx2"/>
                      </a:solidFill>
                      <a:prstDash val="solid"/>
                      <a:round/>
                      <a:headEnd type="none" w="med" len="med"/>
                      <a:tailEnd type="none" w="med" len="med"/>
                    </a:lnR>
                    <a:lnB w="19050" cap="flat" cmpd="sng" algn="ctr">
                      <a:solidFill>
                        <a:schemeClr val="tx2"/>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676612173"/>
                  </a:ext>
                </a:extLst>
              </a:tr>
              <a:tr h="325120">
                <a:tc>
                  <a:txBody>
                    <a:bodyPr/>
                    <a:lstStyle/>
                    <a:p>
                      <a:r>
                        <a:rPr lang="el-GR" sz="1200" kern="12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Μονογονεϊκή οικογένεια</a:t>
                      </a:r>
                      <a:endParaRPr lang="en-US" sz="1200" dirty="0">
                        <a:latin typeface="Verdana" panose="020B0604030504040204" pitchFamily="34" charset="0"/>
                        <a:ea typeface="Verdana" panose="020B0604030504040204" pitchFamily="34" charset="0"/>
                      </a:endParaRPr>
                    </a:p>
                  </a:txBody>
                  <a:tcPr marL="121920" marR="121920" marT="60960" marB="60960">
                    <a:lnL w="19050" cap="flat" cmpd="sng" algn="ctr">
                      <a:solidFill>
                        <a:schemeClr val="tx2"/>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5</a:t>
                      </a:r>
                      <a:r>
                        <a:rPr lang="el-GR" sz="1200" kern="12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a:t>
                      </a:r>
                      <a:endParaRPr lang="en-US" sz="1200" kern="12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txBody>
                  <a:tcPr marL="121920" marR="121920" marT="60960" marB="60960" anchor="ctr"/>
                </a:tc>
                <a:tc vMerge="1">
                  <a:txBody>
                    <a:bodyPr/>
                    <a:lstStyle/>
                    <a:p>
                      <a:endParaRPr lang="en-US" sz="10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684346468"/>
                  </a:ext>
                </a:extLst>
              </a:tr>
              <a:tr h="325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Μακροχρόνια άνεργος</a:t>
                      </a:r>
                    </a:p>
                  </a:txBody>
                  <a:tcPr marL="121920" marR="121920" marT="60960" marB="60960">
                    <a:lnL w="19050" cap="flat" cmpd="sng" algn="ctr">
                      <a:solidFill>
                        <a:schemeClr val="tx2"/>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5</a:t>
                      </a:r>
                      <a:r>
                        <a:rPr lang="el-GR" sz="1200" kern="12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a:t>
                      </a:r>
                      <a:endParaRPr lang="en-US" sz="1200" kern="12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txBody>
                  <a:tcPr marL="121920" marR="121920" marT="60960" marB="60960" anchor="ctr"/>
                </a:tc>
                <a:tc vMerge="1">
                  <a:txBody>
                    <a:bodyPr/>
                    <a:lstStyle/>
                    <a:p>
                      <a:endParaRPr lang="en-US" sz="10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1079946662"/>
                  </a:ext>
                </a:extLst>
              </a:tr>
              <a:tr h="325120">
                <a:tc>
                  <a:txBody>
                    <a:bodyPr/>
                    <a:lstStyle/>
                    <a:p>
                      <a:r>
                        <a:rPr lang="el-GR" sz="1200" kern="12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ΑΜΕΑ</a:t>
                      </a:r>
                      <a:endParaRPr lang="en-US" sz="1200" dirty="0">
                        <a:latin typeface="Verdana" panose="020B0604030504040204" pitchFamily="34" charset="0"/>
                        <a:ea typeface="Verdana" panose="020B0604030504040204" pitchFamily="34" charset="0"/>
                      </a:endParaRPr>
                    </a:p>
                  </a:txBody>
                  <a:tcPr marL="121920" marR="121920" marT="60960" marB="60960">
                    <a:lnL w="19050" cap="flat" cmpd="sng" algn="ctr">
                      <a:solidFill>
                        <a:schemeClr val="tx2"/>
                      </a:solidFill>
                      <a:prstDash val="solid"/>
                      <a:round/>
                      <a:headEnd type="none" w="med" len="med"/>
                      <a:tailEnd type="none" w="med" len="med"/>
                    </a:lnL>
                    <a:lnB w="190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5%</a:t>
                      </a:r>
                      <a:endParaRPr lang="en-US" sz="1200" kern="12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txBody>
                  <a:tcPr marL="121920" marR="121920" marT="60960" marB="60960" anchor="ctr">
                    <a:lnB w="19050" cap="flat" cmpd="sng" algn="ctr">
                      <a:solidFill>
                        <a:schemeClr val="tx2"/>
                      </a:solidFill>
                      <a:prstDash val="solid"/>
                      <a:round/>
                      <a:headEnd type="none" w="med" len="med"/>
                      <a:tailEnd type="none" w="med" len="med"/>
                    </a:lnB>
                  </a:tcPr>
                </a:tc>
                <a:tc vMerge="1">
                  <a:txBody>
                    <a:bodyPr/>
                    <a:lstStyle/>
                    <a:p>
                      <a:endParaRPr lang="en-US" sz="10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1994573887"/>
                  </a:ext>
                </a:extLst>
              </a:tr>
            </a:tbl>
          </a:graphicData>
        </a:graphic>
      </p:graphicFrame>
      <p:sp>
        <p:nvSpPr>
          <p:cNvPr id="17" name="TextBox 16">
            <a:extLst>
              <a:ext uri="{FF2B5EF4-FFF2-40B4-BE49-F238E27FC236}">
                <a16:creationId xmlns:a16="http://schemas.microsoft.com/office/drawing/2014/main" xmlns="" id="{E22DA4AB-A95C-AF47-8E96-CEB6616AB189}"/>
              </a:ext>
            </a:extLst>
          </p:cNvPr>
          <p:cNvSpPr txBox="1"/>
          <p:nvPr/>
        </p:nvSpPr>
        <p:spPr>
          <a:xfrm>
            <a:off x="6095998" y="5266160"/>
            <a:ext cx="5893120" cy="830997"/>
          </a:xfrm>
          <a:prstGeom prst="rect">
            <a:avLst/>
          </a:prstGeom>
          <a:solidFill>
            <a:srgbClr val="002060"/>
          </a:solidFill>
        </p:spPr>
        <p:txBody>
          <a:bodyPr wrap="square" rtlCol="0">
            <a:spAutoFit/>
          </a:bodyPr>
          <a:lstStyle/>
          <a:p>
            <a:pPr algn="ctr"/>
            <a:r>
              <a:rPr lang="el-GR" sz="1200" i="1" dirty="0">
                <a:solidFill>
                  <a:schemeClr val="bg1"/>
                </a:solidFill>
                <a:latin typeface="Verdana" panose="020B0604030504040204" pitchFamily="34" charset="0"/>
                <a:ea typeface="Verdana" panose="020B0604030504040204" pitchFamily="34" charset="0"/>
                <a:cs typeface="Verdana" panose="020B0604030504040204" pitchFamily="34" charset="0"/>
              </a:rPr>
              <a:t>Βαθμολόγηση βάσει της εξίσωσης Σ</a:t>
            </a:r>
            <a:r>
              <a:rPr lang="en" sz="1200" i="1" dirty="0">
                <a:solidFill>
                  <a:schemeClr val="bg1"/>
                </a:solidFill>
                <a:latin typeface="Verdana" panose="020B0604030504040204" pitchFamily="34" charset="0"/>
                <a:ea typeface="Verdana" panose="020B0604030504040204" pitchFamily="34" charset="0"/>
                <a:cs typeface="Verdana" panose="020B0604030504040204" pitchFamily="34" charset="0"/>
              </a:rPr>
              <a:t>B = ai x </a:t>
            </a:r>
            <a:r>
              <a:rPr lang="el-GR" sz="1200" i="1" dirty="0">
                <a:solidFill>
                  <a:schemeClr val="bg1"/>
                </a:solidFill>
                <a:latin typeface="Verdana" panose="020B0604030504040204" pitchFamily="34" charset="0"/>
                <a:ea typeface="Verdana" panose="020B0604030504040204" pitchFamily="34" charset="0"/>
                <a:cs typeface="Verdana" panose="020B0604030504040204" pitchFamily="34" charset="0"/>
              </a:rPr>
              <a:t>ΒΑ</a:t>
            </a:r>
            <a:r>
              <a:rPr lang="en" sz="1200" i="1" dirty="0" err="1">
                <a:solidFill>
                  <a:schemeClr val="bg1"/>
                </a:solidFill>
                <a:latin typeface="Verdana" panose="020B0604030504040204" pitchFamily="34" charset="0"/>
                <a:ea typeface="Verdana" panose="020B0604030504040204" pitchFamily="34" charset="0"/>
                <a:cs typeface="Verdana" panose="020B0604030504040204" pitchFamily="34" charset="0"/>
              </a:rPr>
              <a:t>i</a:t>
            </a:r>
            <a:r>
              <a:rPr lang="en" sz="12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l-GR" sz="1200" i="1" dirty="0">
                <a:solidFill>
                  <a:schemeClr val="bg1"/>
                </a:solidFill>
                <a:latin typeface="Verdana" panose="020B0604030504040204" pitchFamily="34" charset="0"/>
                <a:ea typeface="Verdana" panose="020B0604030504040204" pitchFamily="34" charset="0"/>
                <a:cs typeface="Verdana" panose="020B0604030504040204" pitchFamily="34" charset="0"/>
              </a:rPr>
              <a:t>όπου: Σ</a:t>
            </a:r>
            <a:r>
              <a:rPr lang="en" sz="1200" i="1" dirty="0">
                <a:solidFill>
                  <a:schemeClr val="bg1"/>
                </a:solidFill>
                <a:latin typeface="Verdana" panose="020B0604030504040204" pitchFamily="34" charset="0"/>
                <a:ea typeface="Verdana" panose="020B0604030504040204" pitchFamily="34" charset="0"/>
                <a:cs typeface="Verdana" panose="020B0604030504040204" pitchFamily="34" charset="0"/>
              </a:rPr>
              <a:t>B: </a:t>
            </a:r>
            <a:r>
              <a:rPr lang="el-GR" sz="1200" i="1" dirty="0">
                <a:solidFill>
                  <a:schemeClr val="bg1"/>
                </a:solidFill>
                <a:latin typeface="Verdana" panose="020B0604030504040204" pitchFamily="34" charset="0"/>
                <a:ea typeface="Verdana" panose="020B0604030504040204" pitchFamily="34" charset="0"/>
                <a:cs typeface="Verdana" panose="020B0604030504040204" pitchFamily="34" charset="0"/>
              </a:rPr>
              <a:t>Συνολική Βαθμολογία του προτεινόμενου πλαισίου ενεργειακών παρεμβάσεων</a:t>
            </a:r>
          </a:p>
          <a:p>
            <a:pPr algn="ctr"/>
            <a:r>
              <a:rPr lang="en" sz="1200" i="1" dirty="0">
                <a:solidFill>
                  <a:schemeClr val="bg1"/>
                </a:solidFill>
                <a:latin typeface="Verdana" panose="020B0604030504040204" pitchFamily="34" charset="0"/>
                <a:ea typeface="Verdana" panose="020B0604030504040204" pitchFamily="34" charset="0"/>
                <a:cs typeface="Verdana" panose="020B0604030504040204" pitchFamily="34" charset="0"/>
              </a:rPr>
              <a:t>ai: </a:t>
            </a:r>
            <a:r>
              <a:rPr lang="el-GR" sz="1200" i="1" dirty="0">
                <a:solidFill>
                  <a:schemeClr val="bg1"/>
                </a:solidFill>
                <a:latin typeface="Verdana" panose="020B0604030504040204" pitchFamily="34" charset="0"/>
                <a:ea typeface="Verdana" panose="020B0604030504040204" pitchFamily="34" charset="0"/>
                <a:cs typeface="Verdana" panose="020B0604030504040204" pitchFamily="34" charset="0"/>
              </a:rPr>
              <a:t>Συντελεστής Συμμετοχής του </a:t>
            </a:r>
            <a:r>
              <a:rPr lang="en" sz="1200" i="1" dirty="0" err="1">
                <a:solidFill>
                  <a:schemeClr val="bg1"/>
                </a:solidFill>
                <a:latin typeface="Verdana" panose="020B0604030504040204" pitchFamily="34" charset="0"/>
                <a:ea typeface="Verdana" panose="020B0604030504040204" pitchFamily="34" charset="0"/>
                <a:cs typeface="Verdana" panose="020B0604030504040204" pitchFamily="34" charset="0"/>
              </a:rPr>
              <a:t>i</a:t>
            </a:r>
            <a:r>
              <a:rPr lang="en" sz="12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l-GR" sz="1200" i="1" dirty="0">
                <a:solidFill>
                  <a:schemeClr val="bg1"/>
                </a:solidFill>
                <a:latin typeface="Verdana" panose="020B0604030504040204" pitchFamily="34" charset="0"/>
                <a:ea typeface="Verdana" panose="020B0604030504040204" pitchFamily="34" charset="0"/>
                <a:cs typeface="Verdana" panose="020B0604030504040204" pitchFamily="34" charset="0"/>
              </a:rPr>
              <a:t>Κριτηρίου στη Συνολική Βαθμολογία, </a:t>
            </a:r>
            <a:r>
              <a:rPr lang="en" sz="1200" i="1" dirty="0">
                <a:solidFill>
                  <a:schemeClr val="bg1"/>
                </a:solidFill>
                <a:latin typeface="Verdana" panose="020B0604030504040204" pitchFamily="34" charset="0"/>
                <a:ea typeface="Verdana" panose="020B0604030504040204" pitchFamily="34" charset="0"/>
                <a:cs typeface="Verdana" panose="020B0604030504040204" pitchFamily="34" charset="0"/>
              </a:rPr>
              <a:t>B</a:t>
            </a:r>
            <a:r>
              <a:rPr lang="el-GR" sz="1200" i="1" dirty="0">
                <a:solidFill>
                  <a:schemeClr val="bg1"/>
                </a:solidFill>
                <a:latin typeface="Verdana" panose="020B0604030504040204" pitchFamily="34" charset="0"/>
                <a:ea typeface="Verdana" panose="020B0604030504040204" pitchFamily="34" charset="0"/>
                <a:cs typeface="Verdana" panose="020B0604030504040204" pitchFamily="34" charset="0"/>
              </a:rPr>
              <a:t>Α</a:t>
            </a:r>
            <a:r>
              <a:rPr lang="en" sz="1200" i="1" dirty="0" err="1">
                <a:solidFill>
                  <a:schemeClr val="bg1"/>
                </a:solidFill>
                <a:latin typeface="Verdana" panose="020B0604030504040204" pitchFamily="34" charset="0"/>
                <a:ea typeface="Verdana" panose="020B0604030504040204" pitchFamily="34" charset="0"/>
                <a:cs typeface="Verdana" panose="020B0604030504040204" pitchFamily="34" charset="0"/>
              </a:rPr>
              <a:t>i</a:t>
            </a:r>
            <a:r>
              <a:rPr lang="en" sz="12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l-GR" sz="1200" i="1" dirty="0">
                <a:solidFill>
                  <a:schemeClr val="bg1"/>
                </a:solidFill>
                <a:latin typeface="Verdana" panose="020B0604030504040204" pitchFamily="34" charset="0"/>
                <a:ea typeface="Verdana" panose="020B0604030504040204" pitchFamily="34" charset="0"/>
                <a:cs typeface="Verdana" panose="020B0604030504040204" pitchFamily="34" charset="0"/>
              </a:rPr>
              <a:t>Τιμή (Βαθμολογία) του </a:t>
            </a:r>
            <a:r>
              <a:rPr lang="en" sz="1200" i="1" dirty="0" err="1">
                <a:solidFill>
                  <a:schemeClr val="bg1"/>
                </a:solidFill>
                <a:latin typeface="Verdana" panose="020B0604030504040204" pitchFamily="34" charset="0"/>
                <a:ea typeface="Verdana" panose="020B0604030504040204" pitchFamily="34" charset="0"/>
                <a:cs typeface="Verdana" panose="020B0604030504040204" pitchFamily="34" charset="0"/>
              </a:rPr>
              <a:t>i</a:t>
            </a:r>
            <a:r>
              <a:rPr lang="en" sz="12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l-GR" sz="1200" i="1" dirty="0">
                <a:solidFill>
                  <a:schemeClr val="bg1"/>
                </a:solidFill>
                <a:latin typeface="Verdana" panose="020B0604030504040204" pitchFamily="34" charset="0"/>
                <a:ea typeface="Verdana" panose="020B0604030504040204" pitchFamily="34" charset="0"/>
                <a:cs typeface="Verdana" panose="020B0604030504040204" pitchFamily="34" charset="0"/>
              </a:rPr>
              <a:t>Κριτηρίου</a:t>
            </a:r>
          </a:p>
        </p:txBody>
      </p:sp>
      <p:sp>
        <p:nvSpPr>
          <p:cNvPr id="18" name="Πεντάγωνο 17">
            <a:extLst>
              <a:ext uri="{FF2B5EF4-FFF2-40B4-BE49-F238E27FC236}">
                <a16:creationId xmlns:a16="http://schemas.microsoft.com/office/drawing/2014/main" xmlns="" id="{756A2D76-000D-1F45-A9B7-24B95FB8B09A}"/>
              </a:ext>
            </a:extLst>
          </p:cNvPr>
          <p:cNvSpPr/>
          <p:nvPr/>
        </p:nvSpPr>
        <p:spPr>
          <a:xfrm rot="5400000">
            <a:off x="8492441" y="-1850888"/>
            <a:ext cx="1060507" cy="5853392"/>
          </a:xfrm>
          <a:prstGeom prst="homePlate">
            <a:avLst>
              <a:gd name="adj" fmla="val 1814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l-GR" sz="1600" u="sng" dirty="0">
                <a:latin typeface="Verdana" panose="020B0604030504040204" pitchFamily="34" charset="0"/>
                <a:ea typeface="Verdana" panose="020B0604030504040204" pitchFamily="34" charset="0"/>
                <a:cs typeface="Verdana" panose="020B0604030504040204" pitchFamily="34" charset="0"/>
              </a:rPr>
              <a:t>Κριτήρια Αξιολόγησης</a:t>
            </a:r>
          </a:p>
        </p:txBody>
      </p:sp>
    </p:spTree>
    <p:extLst>
      <p:ext uri="{BB962C8B-B14F-4D97-AF65-F5344CB8AC3E}">
        <p14:creationId xmlns:p14="http://schemas.microsoft.com/office/powerpoint/2010/main" val="2325359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1EC70B7-7C0D-4C52-BE7D-8DCD27C6664D}"/>
              </a:ext>
            </a:extLst>
          </p:cNvPr>
          <p:cNvSpPr>
            <a:spLocks noGrp="1"/>
          </p:cNvSpPr>
          <p:nvPr>
            <p:ph type="sldNum" sz="quarter" idx="10"/>
          </p:nvPr>
        </p:nvSpPr>
        <p:spPr/>
        <p:txBody>
          <a:bodyPr/>
          <a:lstStyle/>
          <a:p>
            <a:pPr>
              <a:defRPr/>
            </a:pPr>
            <a:fld id="{CEEAD2AE-396D-4C5C-8389-DAC89B90429D}" type="slidenum">
              <a:rPr lang="en-US" smtClean="0"/>
              <a:pPr>
                <a:defRPr/>
              </a:pPr>
              <a:t>15</a:t>
            </a:fld>
            <a:endParaRPr lang="en-US"/>
          </a:p>
        </p:txBody>
      </p:sp>
      <mc:AlternateContent xmlns:mc="http://schemas.openxmlformats.org/markup-compatibility/2006" xmlns:a14="http://schemas.microsoft.com/office/drawing/2010/main">
        <mc:Choice Requires="a14">
          <p:sp>
            <p:nvSpPr>
              <p:cNvPr id="4" name="Off-page Connector 9">
                <a:extLst>
                  <a:ext uri="{FF2B5EF4-FFF2-40B4-BE49-F238E27FC236}">
                    <a16:creationId xmlns:a16="http://schemas.microsoft.com/office/drawing/2014/main" xmlns="" id="{9D36D3EC-C969-4741-90EF-01B420DC2541}"/>
                  </a:ext>
                </a:extLst>
              </p:cNvPr>
              <p:cNvSpPr/>
              <p:nvPr/>
            </p:nvSpPr>
            <p:spPr>
              <a:xfrm>
                <a:off x="283581" y="1391478"/>
                <a:ext cx="5554813" cy="3771832"/>
              </a:xfrm>
              <a:prstGeom prst="flowChartProcess">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buNone/>
                </a:pPr>
                <a:endParaRPr lang="el-GR" sz="1400" b="0" dirty="0">
                  <a:latin typeface="Verdana" panose="020B0604030504040204" pitchFamily="34" charset="0"/>
                  <a:ea typeface="Verdana" panose="020B0604030504040204" pitchFamily="34" charset="0"/>
                  <a:cs typeface="Arial" panose="020B0604020202020204" pitchFamily="34" charset="0"/>
                </a:endParaRPr>
              </a:p>
              <a:p>
                <a:pPr marL="0" indent="0">
                  <a:buNone/>
                </a:pPr>
                <a:endParaRPr lang="el-GR" sz="1400" dirty="0">
                  <a:latin typeface="Verdana" panose="020B0604030504040204" pitchFamily="34" charset="0"/>
                  <a:ea typeface="Verdana" panose="020B0604030504040204" pitchFamily="34" charset="0"/>
                  <a:cs typeface="Arial" panose="020B0604020202020204" pitchFamily="34" charset="0"/>
                </a:endParaRPr>
              </a:p>
              <a:p>
                <a:pPr marL="0" indent="0">
                  <a:buNone/>
                </a:pPr>
                <a:endParaRPr lang="el-GR" sz="1400" b="0" dirty="0">
                  <a:latin typeface="Verdana" panose="020B0604030504040204" pitchFamily="34" charset="0"/>
                  <a:ea typeface="Verdana" panose="020B0604030504040204" pitchFamily="34" charset="0"/>
                  <a:cs typeface="Arial" panose="020B0604020202020204" pitchFamily="34" charset="0"/>
                </a:endParaRPr>
              </a:p>
              <a:p>
                <a:r>
                  <a:rPr lang="el-GR" sz="1400" dirty="0">
                    <a:latin typeface="Verdana" panose="020B0604030504040204" pitchFamily="34" charset="0"/>
                    <a:ea typeface="Verdana" panose="020B0604030504040204" pitchFamily="34" charset="0"/>
                    <a:cs typeface="Arial" panose="020B0604020202020204" pitchFamily="34" charset="0"/>
                  </a:rPr>
                  <a:t>Μέγιστος επιλέξιμος προυπολογισμός</a:t>
                </a:r>
                <a:r>
                  <a:rPr lang="el-GR" sz="1400" baseline="-25000" dirty="0">
                    <a:latin typeface="Verdana" panose="020B0604030504040204" pitchFamily="34" charset="0"/>
                    <a:ea typeface="Verdana" panose="020B0604030504040204" pitchFamily="34" charset="0"/>
                    <a:cs typeface="Arial" panose="020B0604020202020204" pitchFamily="34" charset="0"/>
                  </a:rPr>
                  <a:t>1</a:t>
                </a:r>
                <a14:m>
                  <m:oMath xmlns:m="http://schemas.openxmlformats.org/officeDocument/2006/math">
                    <m:r>
                      <a:rPr lang="en-US" sz="1400" b="0">
                        <a:latin typeface="Cambria Math" panose="02040503050406030204" pitchFamily="18" charset="0"/>
                        <a:ea typeface="Calibri" panose="020F0502020204030204" pitchFamily="34" charset="0"/>
                        <a:cs typeface="Arial" panose="020B0604020202020204" pitchFamily="34" charset="0"/>
                      </a:rPr>
                      <m:t>=</m:t>
                    </m:r>
                    <m:r>
                      <a:rPr lang="en-US" sz="1400" b="0" i="1">
                        <a:latin typeface="Cambria Math" panose="02040503050406030204" pitchFamily="18" charset="0"/>
                        <a:ea typeface="Calibri" panose="020F0502020204030204" pitchFamily="34" charset="0"/>
                        <a:cs typeface="Arial" panose="020B0604020202020204" pitchFamily="34" charset="0"/>
                      </a:rPr>
                      <m:t>0</m:t>
                    </m:r>
                    <m:r>
                      <a:rPr lang="en-US" sz="1400" b="0">
                        <a:latin typeface="Cambria Math" panose="02040503050406030204" pitchFamily="18" charset="0"/>
                        <a:ea typeface="Calibri" panose="020F0502020204030204" pitchFamily="34" charset="0"/>
                        <a:cs typeface="Arial" panose="020B0604020202020204" pitchFamily="34" charset="0"/>
                      </a:rPr>
                      <m:t>.</m:t>
                    </m:r>
                    <m:r>
                      <a:rPr lang="en-US" sz="1400" b="0" i="1">
                        <a:latin typeface="Cambria Math" panose="02040503050406030204" pitchFamily="18" charset="0"/>
                        <a:ea typeface="Calibri" panose="020F0502020204030204" pitchFamily="34" charset="0"/>
                        <a:cs typeface="Arial" panose="020B0604020202020204" pitchFamily="34" charset="0"/>
                      </a:rPr>
                      <m:t>9</m:t>
                    </m:r>
                    <m:f>
                      <m:fPr>
                        <m:type m:val="skw"/>
                        <m:ctrlPr>
                          <a:rPr lang="en-US" sz="1400" i="1">
                            <a:latin typeface="Cambria Math"/>
                            <a:ea typeface="Calibri" panose="020F0502020204030204" pitchFamily="34" charset="0"/>
                            <a:cs typeface="Arial" panose="020B0604020202020204" pitchFamily="34" charset="0"/>
                          </a:rPr>
                        </m:ctrlPr>
                      </m:fPr>
                      <m:num>
                        <m:r>
                          <m:rPr>
                            <m:nor/>
                          </m:rPr>
                          <a:rPr lang="el-GR" sz="1400" dirty="0">
                            <a:latin typeface="Cambria Math" panose="02040503050406030204" pitchFamily="18" charset="0"/>
                            <a:ea typeface="Calibri" panose="020F0502020204030204" pitchFamily="34" charset="0"/>
                            <a:cs typeface="Arial" panose="020B0604020202020204" pitchFamily="34" charset="0"/>
                          </a:rPr>
                          <m:t>€</m:t>
                        </m:r>
                      </m:num>
                      <m:den>
                        <m:r>
                          <a:rPr lang="en-US" sz="1400" b="0" i="1">
                            <a:latin typeface="Cambria Math" panose="02040503050406030204" pitchFamily="18" charset="0"/>
                            <a:ea typeface="Calibri" panose="020F0502020204030204" pitchFamily="34" charset="0"/>
                            <a:cs typeface="Arial" panose="020B0604020202020204" pitchFamily="34" charset="0"/>
                          </a:rPr>
                          <m:t>𝑘𝑊h</m:t>
                        </m:r>
                      </m:den>
                    </m:f>
                    <m:r>
                      <a:rPr lang="en-US" sz="1400" b="0">
                        <a:latin typeface="Cambria Math" panose="02040503050406030204" pitchFamily="18" charset="0"/>
                        <a:ea typeface="Calibri" panose="020F0502020204030204" pitchFamily="34" charset="0"/>
                        <a:cs typeface="Arial" panose="020B0604020202020204" pitchFamily="34" charset="0"/>
                      </a:rPr>
                      <m:t>∙</m:t>
                    </m:r>
                    <m:r>
                      <m:rPr>
                        <m:nor/>
                      </m:rPr>
                      <a:rPr lang="el-GR" sz="1400" i="0" dirty="0" smtClean="0">
                        <a:latin typeface="Verdana" panose="020B0604030504040204" pitchFamily="34" charset="0"/>
                        <a:ea typeface="Verdana" panose="020B0604030504040204" pitchFamily="34" charset="0"/>
                        <a:cs typeface="Arial" panose="020B0604020202020204" pitchFamily="34" charset="0"/>
                      </a:rPr>
                      <m:t>156,8</m:t>
                    </m:r>
                    <m:f>
                      <m:fPr>
                        <m:type m:val="skw"/>
                        <m:ctrlPr>
                          <a:rPr lang="en-US" sz="1400" i="1">
                            <a:latin typeface="Cambria Math"/>
                            <a:ea typeface="Calibri" panose="020F0502020204030204" pitchFamily="34" charset="0"/>
                            <a:cs typeface="Arial" panose="020B0604020202020204" pitchFamily="34" charset="0"/>
                          </a:rPr>
                        </m:ctrlPr>
                      </m:fPr>
                      <m:num>
                        <m:r>
                          <m:rPr>
                            <m:nor/>
                          </m:rPr>
                          <a:rPr lang="en-US" sz="1400">
                            <a:latin typeface="Verdana" panose="020B0604030504040204" pitchFamily="34" charset="0"/>
                            <a:ea typeface="Verdana" panose="020B0604030504040204" pitchFamily="34" charset="0"/>
                            <a:cs typeface="Arial" panose="020B0604020202020204" pitchFamily="34" charset="0"/>
                          </a:rPr>
                          <m:t>kWh</m:t>
                        </m:r>
                      </m:num>
                      <m:den>
                        <m:sSup>
                          <m:sSupPr>
                            <m:ctrlPr>
                              <a:rPr lang="el-GR" sz="1400" i="1" dirty="0">
                                <a:latin typeface="Cambria Math"/>
                                <a:ea typeface="Calibri" panose="020F0502020204030204" pitchFamily="34" charset="0"/>
                                <a:cs typeface="Arial" panose="020B0604020202020204" pitchFamily="34" charset="0"/>
                              </a:rPr>
                            </m:ctrlPr>
                          </m:sSupPr>
                          <m:e>
                            <m:r>
                              <a:rPr lang="en-US" sz="1400" b="0" i="1" dirty="0">
                                <a:latin typeface="Cambria Math" panose="02040503050406030204" pitchFamily="18" charset="0"/>
                                <a:ea typeface="Calibri" panose="020F0502020204030204" pitchFamily="34" charset="0"/>
                                <a:cs typeface="Arial" panose="020B0604020202020204" pitchFamily="34" charset="0"/>
                              </a:rPr>
                              <m:t>𝑚</m:t>
                            </m:r>
                          </m:e>
                          <m:sup>
                            <m:r>
                              <a:rPr lang="en-US" sz="1400" b="0" i="1" dirty="0">
                                <a:latin typeface="Cambria Math" panose="02040503050406030204" pitchFamily="18" charset="0"/>
                                <a:ea typeface="Calibri" panose="020F0502020204030204" pitchFamily="34" charset="0"/>
                                <a:cs typeface="Arial" panose="020B0604020202020204" pitchFamily="34" charset="0"/>
                              </a:rPr>
                              <m:t>2</m:t>
                            </m:r>
                          </m:sup>
                        </m:sSup>
                      </m:den>
                    </m:f>
                    <m:r>
                      <a:rPr lang="en-US" sz="1400" b="0">
                        <a:latin typeface="Cambria Math" panose="02040503050406030204" pitchFamily="18" charset="0"/>
                        <a:ea typeface="Calibri" panose="020F0502020204030204" pitchFamily="34" charset="0"/>
                        <a:cs typeface="Arial" panose="020B0604020202020204" pitchFamily="34" charset="0"/>
                      </a:rPr>
                      <m:t>∙</m:t>
                    </m:r>
                    <m:r>
                      <a:rPr lang="el-GR" sz="1400" b="0" i="1" smtClean="0">
                        <a:latin typeface="Cambria Math" panose="02040503050406030204" pitchFamily="18" charset="0"/>
                        <a:ea typeface="Calibri" panose="020F0502020204030204" pitchFamily="34" charset="0"/>
                        <a:cs typeface="Arial" panose="020B0604020202020204" pitchFamily="34" charset="0"/>
                      </a:rPr>
                      <m:t>124</m:t>
                    </m:r>
                    <m:sSup>
                      <m:sSupPr>
                        <m:ctrlPr>
                          <a:rPr lang="en-US" sz="1400" i="1">
                            <a:latin typeface="Cambria Math"/>
                            <a:ea typeface="Calibri" panose="020F0502020204030204" pitchFamily="34" charset="0"/>
                            <a:cs typeface="Arial" panose="020B0604020202020204" pitchFamily="34" charset="0"/>
                          </a:rPr>
                        </m:ctrlPr>
                      </m:sSupPr>
                      <m:e>
                        <m:r>
                          <a:rPr lang="en-US" sz="1400" b="0" i="1">
                            <a:latin typeface="Cambria Math" panose="02040503050406030204" pitchFamily="18" charset="0"/>
                            <a:ea typeface="Calibri" panose="020F0502020204030204" pitchFamily="34" charset="0"/>
                            <a:cs typeface="Arial" panose="020B0604020202020204" pitchFamily="34" charset="0"/>
                          </a:rPr>
                          <m:t>𝑚</m:t>
                        </m:r>
                      </m:e>
                      <m:sup>
                        <m:r>
                          <a:rPr lang="en-US" sz="1400" b="0" i="1">
                            <a:latin typeface="Cambria Math" panose="02040503050406030204" pitchFamily="18" charset="0"/>
                            <a:ea typeface="Calibri" panose="020F0502020204030204" pitchFamily="34" charset="0"/>
                            <a:cs typeface="Arial" panose="020B0604020202020204" pitchFamily="34" charset="0"/>
                          </a:rPr>
                          <m:t>2</m:t>
                        </m:r>
                      </m:sup>
                    </m:sSup>
                    <m:r>
                      <a:rPr lang="en-US" sz="1400" b="0">
                        <a:latin typeface="Cambria Math" panose="02040503050406030204" pitchFamily="18" charset="0"/>
                        <a:ea typeface="Calibri" panose="020F0502020204030204" pitchFamily="34" charset="0"/>
                        <a:cs typeface="Arial" panose="020B0604020202020204" pitchFamily="34" charset="0"/>
                      </a:rPr>
                      <m:t>=</m:t>
                    </m:r>
                    <m:r>
                      <a:rPr lang="en-US" sz="1400" b="0" i="1" smtClean="0">
                        <a:latin typeface="Cambria Math" panose="02040503050406030204" pitchFamily="18" charset="0"/>
                        <a:ea typeface="Calibri" panose="020F0502020204030204" pitchFamily="34" charset="0"/>
                        <a:cs typeface="Arial" panose="020B0604020202020204" pitchFamily="34" charset="0"/>
                      </a:rPr>
                      <m:t>24.970,38</m:t>
                    </m:r>
                    <m:r>
                      <m:rPr>
                        <m:nor/>
                      </m:rPr>
                      <a:rPr lang="en-US" sz="1400" i="0" smtClean="0">
                        <a:latin typeface="Verdana" panose="020B0604030504040204" pitchFamily="34" charset="0"/>
                        <a:ea typeface="Verdana" panose="020B0604030504040204" pitchFamily="34" charset="0"/>
                        <a:cs typeface="Arial" panose="020B0604020202020204" pitchFamily="34" charset="0"/>
                      </a:rPr>
                      <m:t> </m:t>
                    </m:r>
                    <m:r>
                      <m:rPr>
                        <m:nor/>
                      </m:rPr>
                      <a:rPr lang="el-GR" sz="1400" dirty="0">
                        <a:latin typeface="Verdana" panose="020B0604030504040204" pitchFamily="34" charset="0"/>
                        <a:ea typeface="Verdana" panose="020B0604030504040204" pitchFamily="34" charset="0"/>
                        <a:cs typeface="Arial" panose="020B0604020202020204" pitchFamily="34" charset="0"/>
                      </a:rPr>
                      <m:t>€</m:t>
                    </m:r>
                    <m:r>
                      <m:rPr>
                        <m:nor/>
                      </m:rPr>
                      <a:rPr lang="en-US" sz="1400" dirty="0">
                        <a:latin typeface="Verdana" panose="020B0604030504040204" pitchFamily="34" charset="0"/>
                        <a:ea typeface="Verdana" panose="020B0604030504040204" pitchFamily="34" charset="0"/>
                        <a:cs typeface="Arial" panose="020B0604020202020204" pitchFamily="34" charset="0"/>
                      </a:rPr>
                      <m:t> </m:t>
                    </m:r>
                  </m:oMath>
                </a14:m>
                <a:endParaRPr lang="el-GR" sz="1400" dirty="0">
                  <a:latin typeface="Verdana" panose="020B0604030504040204" pitchFamily="34" charset="0"/>
                  <a:ea typeface="Verdana" panose="020B0604030504040204" pitchFamily="34" charset="0"/>
                  <a:cs typeface="Arial" panose="020B0604020202020204" pitchFamily="34" charset="0"/>
                </a:endParaRPr>
              </a:p>
              <a:p>
                <a:pPr marL="0" indent="0">
                  <a:buNone/>
                </a:pPr>
                <a:r>
                  <a:rPr lang="el-GR" sz="1400" dirty="0">
                    <a:latin typeface="Verdana" panose="020B0604030504040204" pitchFamily="34" charset="0"/>
                    <a:ea typeface="Verdana" panose="020B0604030504040204" pitchFamily="34" charset="0"/>
                    <a:cs typeface="Arial" panose="020B0604020202020204" pitchFamily="34" charset="0"/>
                  </a:rPr>
                  <a:t>Μέγιστος επιλέξιμος προυπολογισμός</a:t>
                </a:r>
                <a:r>
                  <a:rPr lang="el-GR" sz="1400" baseline="-25000" dirty="0">
                    <a:latin typeface="Verdana" panose="020B0604030504040204" pitchFamily="34" charset="0"/>
                    <a:ea typeface="Verdana" panose="020B0604030504040204" pitchFamily="34" charset="0"/>
                    <a:cs typeface="Arial" panose="020B0604020202020204" pitchFamily="34" charset="0"/>
                  </a:rPr>
                  <a:t>2</a:t>
                </a:r>
                <a14:m>
                  <m:oMath xmlns:m="http://schemas.openxmlformats.org/officeDocument/2006/math">
                    <m:r>
                      <a:rPr lang="en-US" sz="1400" b="0">
                        <a:latin typeface="Cambria Math" panose="02040503050406030204" pitchFamily="18" charset="0"/>
                        <a:ea typeface="Calibri" panose="020F0502020204030204" pitchFamily="34" charset="0"/>
                        <a:cs typeface="Arial" panose="020B0604020202020204" pitchFamily="34" charset="0"/>
                      </a:rPr>
                      <m:t>=</m:t>
                    </m:r>
                    <m:r>
                      <a:rPr lang="el-GR" sz="1400" b="0" i="1">
                        <a:latin typeface="Cambria Math" panose="02040503050406030204" pitchFamily="18" charset="0"/>
                        <a:ea typeface="Calibri" panose="020F0502020204030204" pitchFamily="34" charset="0"/>
                        <a:cs typeface="Arial" panose="020B0604020202020204" pitchFamily="34" charset="0"/>
                      </a:rPr>
                      <m:t>180</m:t>
                    </m:r>
                    <m:f>
                      <m:fPr>
                        <m:type m:val="skw"/>
                        <m:ctrlPr>
                          <a:rPr lang="en-US" sz="1400" i="1">
                            <a:latin typeface="Cambria Math"/>
                            <a:ea typeface="Calibri" panose="020F0502020204030204" pitchFamily="34" charset="0"/>
                            <a:cs typeface="Arial" panose="020B0604020202020204" pitchFamily="34" charset="0"/>
                          </a:rPr>
                        </m:ctrlPr>
                      </m:fPr>
                      <m:num>
                        <m:r>
                          <m:rPr>
                            <m:nor/>
                          </m:rPr>
                          <a:rPr lang="el-GR" sz="1400" dirty="0">
                            <a:latin typeface="Cambria Math" panose="02040503050406030204" pitchFamily="18" charset="0"/>
                            <a:ea typeface="Calibri" panose="020F0502020204030204" pitchFamily="34" charset="0"/>
                            <a:cs typeface="Arial" panose="020B0604020202020204" pitchFamily="34" charset="0"/>
                          </a:rPr>
                          <m:t>€</m:t>
                        </m:r>
                      </m:num>
                      <m:den>
                        <m:sSup>
                          <m:sSupPr>
                            <m:ctrlPr>
                              <a:rPr lang="el-GR" sz="1400" i="1" dirty="0">
                                <a:latin typeface="Cambria Math"/>
                                <a:ea typeface="Calibri" panose="020F0502020204030204" pitchFamily="34" charset="0"/>
                                <a:cs typeface="Arial" panose="020B0604020202020204" pitchFamily="34" charset="0"/>
                              </a:rPr>
                            </m:ctrlPr>
                          </m:sSupPr>
                          <m:e>
                            <m:r>
                              <m:rPr>
                                <m:sty m:val="p"/>
                              </m:rPr>
                              <a:rPr lang="en-US" sz="1400" b="0" i="1" dirty="0">
                                <a:latin typeface="Cambria Math" panose="02040503050406030204" pitchFamily="18" charset="0"/>
                                <a:ea typeface="Calibri" panose="020F0502020204030204" pitchFamily="34" charset="0"/>
                                <a:cs typeface="Arial" panose="020B0604020202020204" pitchFamily="34" charset="0"/>
                              </a:rPr>
                              <m:t>m</m:t>
                            </m:r>
                          </m:e>
                          <m:sup>
                            <m:r>
                              <a:rPr lang="en-US" sz="1400" b="0" i="1" dirty="0">
                                <a:latin typeface="Cambria Math" panose="02040503050406030204" pitchFamily="18" charset="0"/>
                                <a:ea typeface="Calibri" panose="020F0502020204030204" pitchFamily="34" charset="0"/>
                                <a:cs typeface="Arial" panose="020B0604020202020204" pitchFamily="34" charset="0"/>
                              </a:rPr>
                              <m:t>2</m:t>
                            </m:r>
                          </m:sup>
                        </m:sSup>
                      </m:den>
                    </m:f>
                    <m:r>
                      <a:rPr lang="en-US" sz="1400" b="0">
                        <a:latin typeface="Cambria Math" panose="02040503050406030204" pitchFamily="18" charset="0"/>
                        <a:ea typeface="Calibri" panose="020F0502020204030204" pitchFamily="34" charset="0"/>
                        <a:cs typeface="Arial" panose="020B0604020202020204" pitchFamily="34" charset="0"/>
                      </a:rPr>
                      <m:t>∙</m:t>
                    </m:r>
                    <m:r>
                      <a:rPr lang="el-GR" sz="1400" b="0" i="1">
                        <a:latin typeface="Cambria Math" panose="02040503050406030204" pitchFamily="18" charset="0"/>
                        <a:ea typeface="Calibri" panose="020F0502020204030204" pitchFamily="34" charset="0"/>
                        <a:cs typeface="Arial" panose="020B0604020202020204" pitchFamily="34" charset="0"/>
                      </a:rPr>
                      <m:t>1</m:t>
                    </m:r>
                    <m:r>
                      <a:rPr lang="en-US" sz="1400" b="0" i="1">
                        <a:latin typeface="Cambria Math" panose="02040503050406030204" pitchFamily="18" charset="0"/>
                        <a:ea typeface="Calibri" panose="020F0502020204030204" pitchFamily="34" charset="0"/>
                        <a:cs typeface="Arial" panose="020B0604020202020204" pitchFamily="34" charset="0"/>
                      </a:rPr>
                      <m:t>18</m:t>
                    </m:r>
                    <m:r>
                      <a:rPr lang="en-US" sz="1400" b="0">
                        <a:latin typeface="Cambria Math" panose="02040503050406030204" pitchFamily="18" charset="0"/>
                        <a:ea typeface="Calibri" panose="020F0502020204030204" pitchFamily="34" charset="0"/>
                        <a:cs typeface="Arial" panose="020B0604020202020204" pitchFamily="34" charset="0"/>
                      </a:rPr>
                      <m:t>.</m:t>
                    </m:r>
                    <m:r>
                      <a:rPr lang="en-US" sz="1400" b="0" i="1">
                        <a:latin typeface="Cambria Math" panose="02040503050406030204" pitchFamily="18" charset="0"/>
                        <a:ea typeface="Calibri" panose="020F0502020204030204" pitchFamily="34" charset="0"/>
                        <a:cs typeface="Arial" panose="020B0604020202020204" pitchFamily="34" charset="0"/>
                      </a:rPr>
                      <m:t>72</m:t>
                    </m:r>
                    <m:sSup>
                      <m:sSupPr>
                        <m:ctrlPr>
                          <a:rPr lang="en-US" sz="1400" i="1">
                            <a:latin typeface="Cambria Math"/>
                            <a:ea typeface="Calibri" panose="020F0502020204030204" pitchFamily="34" charset="0"/>
                            <a:cs typeface="Arial" panose="020B0604020202020204" pitchFamily="34" charset="0"/>
                          </a:rPr>
                        </m:ctrlPr>
                      </m:sSupPr>
                      <m:e>
                        <m:r>
                          <m:rPr>
                            <m:sty m:val="p"/>
                          </m:rPr>
                          <a:rPr lang="en-US" sz="1400" b="0" i="1">
                            <a:latin typeface="Cambria Math" panose="02040503050406030204" pitchFamily="18" charset="0"/>
                            <a:ea typeface="Calibri" panose="020F0502020204030204" pitchFamily="34" charset="0"/>
                            <a:cs typeface="Arial" panose="020B0604020202020204" pitchFamily="34" charset="0"/>
                          </a:rPr>
                          <m:t>m</m:t>
                        </m:r>
                      </m:e>
                      <m:sup>
                        <m:r>
                          <a:rPr lang="en-US" sz="1400" b="0" i="1">
                            <a:latin typeface="Cambria Math" panose="02040503050406030204" pitchFamily="18" charset="0"/>
                            <a:ea typeface="Calibri" panose="020F0502020204030204" pitchFamily="34" charset="0"/>
                            <a:cs typeface="Arial" panose="020B0604020202020204" pitchFamily="34" charset="0"/>
                          </a:rPr>
                          <m:t>2</m:t>
                        </m:r>
                      </m:sup>
                    </m:sSup>
                    <m:r>
                      <a:rPr lang="en-US" sz="1400" b="0">
                        <a:latin typeface="Cambria Math" panose="02040503050406030204" pitchFamily="18" charset="0"/>
                        <a:ea typeface="Calibri" panose="020F0502020204030204" pitchFamily="34" charset="0"/>
                        <a:cs typeface="Arial" panose="020B0604020202020204" pitchFamily="34" charset="0"/>
                      </a:rPr>
                      <m:t>=</m:t>
                    </m:r>
                    <m:r>
                      <a:rPr lang="el-GR" sz="1400" b="1" i="1" smtClean="0">
                        <a:solidFill>
                          <a:schemeClr val="accent6">
                            <a:lumMod val="50000"/>
                          </a:schemeClr>
                        </a:solidFill>
                        <a:latin typeface="Cambria Math" panose="02040503050406030204" pitchFamily="18" charset="0"/>
                        <a:ea typeface="Calibri" panose="020F0502020204030204" pitchFamily="34" charset="0"/>
                        <a:cs typeface="Arial" panose="020B0604020202020204" pitchFamily="34" charset="0"/>
                      </a:rPr>
                      <m:t>𝟐</m:t>
                    </m:r>
                    <m:r>
                      <a:rPr lang="en-US" sz="1400" b="1" i="1">
                        <a:solidFill>
                          <a:schemeClr val="accent6">
                            <a:lumMod val="50000"/>
                          </a:schemeClr>
                        </a:solidFill>
                        <a:latin typeface="Cambria Math" panose="02040503050406030204" pitchFamily="18" charset="0"/>
                        <a:ea typeface="Calibri" panose="020F0502020204030204" pitchFamily="34" charset="0"/>
                        <a:cs typeface="Arial" panose="020B0604020202020204" pitchFamily="34" charset="0"/>
                      </a:rPr>
                      <m:t>𝟏</m:t>
                    </m:r>
                    <m:r>
                      <a:rPr lang="el-GR" sz="1400" b="1">
                        <a:solidFill>
                          <a:schemeClr val="accent6">
                            <a:lumMod val="50000"/>
                          </a:schemeClr>
                        </a:solidFill>
                        <a:latin typeface="Cambria Math" panose="02040503050406030204" pitchFamily="18" charset="0"/>
                        <a:ea typeface="Calibri" panose="020F0502020204030204" pitchFamily="34" charset="0"/>
                        <a:cs typeface="Arial" panose="020B0604020202020204" pitchFamily="34" charset="0"/>
                      </a:rPr>
                      <m:t>.</m:t>
                    </m:r>
                    <m:r>
                      <m:rPr>
                        <m:nor/>
                      </m:rPr>
                      <a:rPr lang="el-GR" sz="1400" b="1">
                        <a:solidFill>
                          <a:schemeClr val="accent6">
                            <a:lumMod val="50000"/>
                          </a:schemeClr>
                        </a:solidFill>
                        <a:latin typeface="Cambria Math" panose="02040503050406030204" pitchFamily="18" charset="0"/>
                        <a:ea typeface="Calibri" panose="020F0502020204030204" pitchFamily="34" charset="0"/>
                        <a:cs typeface="Arial" panose="020B0604020202020204" pitchFamily="34" charset="0"/>
                      </a:rPr>
                      <m:t>3</m:t>
                    </m:r>
                    <m:r>
                      <m:rPr>
                        <m:nor/>
                      </m:rPr>
                      <a:rPr lang="en-US" sz="1400" b="1">
                        <a:solidFill>
                          <a:schemeClr val="accent6">
                            <a:lumMod val="50000"/>
                          </a:schemeClr>
                        </a:solidFill>
                        <a:latin typeface="Cambria Math" panose="02040503050406030204" pitchFamily="18" charset="0"/>
                        <a:ea typeface="Calibri" panose="020F0502020204030204" pitchFamily="34" charset="0"/>
                        <a:cs typeface="Arial" panose="020B0604020202020204" pitchFamily="34" charset="0"/>
                      </a:rPr>
                      <m:t>69,6 </m:t>
                    </m:r>
                    <m:r>
                      <m:rPr>
                        <m:nor/>
                      </m:rPr>
                      <a:rPr lang="el-GR" sz="1400" b="1" dirty="0">
                        <a:solidFill>
                          <a:schemeClr val="accent6">
                            <a:lumMod val="50000"/>
                          </a:schemeClr>
                        </a:solidFill>
                        <a:latin typeface="Cambria Math" panose="02040503050406030204" pitchFamily="18" charset="0"/>
                        <a:ea typeface="Calibri" panose="020F0502020204030204" pitchFamily="34" charset="0"/>
                        <a:cs typeface="Arial" panose="020B0604020202020204" pitchFamily="34" charset="0"/>
                      </a:rPr>
                      <m:t>€</m:t>
                    </m:r>
                  </m:oMath>
                </a14:m>
                <a:endParaRPr lang="el-GR" sz="1400" b="1" dirty="0">
                  <a:solidFill>
                    <a:schemeClr val="accent6">
                      <a:lumMod val="50000"/>
                    </a:schemeClr>
                  </a:solidFill>
                  <a:latin typeface="Cambria Math" panose="02040503050406030204" pitchFamily="18" charset="0"/>
                  <a:ea typeface="Calibri" panose="020F0502020204030204" pitchFamily="34" charset="0"/>
                  <a:cs typeface="Arial" panose="020B0604020202020204" pitchFamily="34" charset="0"/>
                </a:endParaRPr>
              </a:p>
              <a:p>
                <a:pPr marL="0" indent="0">
                  <a:buNone/>
                </a:pPr>
                <a:endParaRPr lang="en-US" sz="1400" dirty="0">
                  <a:latin typeface="Verdana" panose="020B0604030504040204" pitchFamily="34" charset="0"/>
                  <a:ea typeface="Verdana" panose="020B0604030504040204" pitchFamily="34" charset="0"/>
                  <a:cs typeface="Arial" panose="020B0604020202020204" pitchFamily="34" charset="0"/>
                </a:endParaRPr>
              </a:p>
              <a:p>
                <a:pPr marL="0" indent="0">
                  <a:buNone/>
                </a:pPr>
                <a:r>
                  <a:rPr lang="el-GR" sz="1400" dirty="0">
                    <a:latin typeface="Verdana" panose="020B0604030504040204" pitchFamily="34" charset="0"/>
                    <a:ea typeface="Verdana" panose="020B0604030504040204" pitchFamily="34" charset="0"/>
                    <a:cs typeface="Arial" panose="020B0604020202020204" pitchFamily="34" charset="0"/>
                  </a:rPr>
                  <a:t>Μέγιστος ε</a:t>
                </a:r>
                <a:r>
                  <a:rPr lang="el-GR" sz="1400" b="0" dirty="0">
                    <a:latin typeface="Verdana" panose="020B0604030504040204" pitchFamily="34" charset="0"/>
                    <a:ea typeface="Verdana" panose="020B0604030504040204" pitchFamily="34" charset="0"/>
                    <a:cs typeface="Arial" panose="020B0604020202020204" pitchFamily="34" charset="0"/>
                  </a:rPr>
                  <a:t>πιλέξιμος προϋπολογισμός</a:t>
                </a:r>
                <a:r>
                  <a:rPr lang="el-GR" sz="1400" dirty="0">
                    <a:latin typeface="Verdana" panose="020B0604030504040204" pitchFamily="34" charset="0"/>
                    <a:ea typeface="Verdana" panose="020B0604030504040204" pitchFamily="34" charset="0"/>
                    <a:cs typeface="Arial" panose="020B0604020202020204" pitchFamily="34" charset="0"/>
                  </a:rPr>
                  <a:t> είναι ο:</a:t>
                </a:r>
              </a:p>
              <a:p>
                <a:pPr marL="0" indent="0">
                  <a:buNone/>
                </a:pPr>
                <a:r>
                  <a:rPr lang="el-GR" sz="1400" dirty="0">
                    <a:latin typeface="Verdana" panose="020B0604030504040204" pitchFamily="34" charset="0"/>
                    <a:ea typeface="Verdana" panose="020B0604030504040204" pitchFamily="34" charset="0"/>
                    <a:cs typeface="Arial" panose="020B0604020202020204" pitchFamily="34" charset="0"/>
                  </a:rPr>
                  <a:t>«Μέγιστος επιλέξιμος προϋπολογισμός</a:t>
                </a:r>
                <a:r>
                  <a:rPr lang="en-US" sz="1400" b="1" baseline="-25000" dirty="0">
                    <a:latin typeface="Cambria Math" panose="02040503050406030204" pitchFamily="18" charset="0"/>
                    <a:ea typeface="Calibri" panose="020F0502020204030204" pitchFamily="34" charset="0"/>
                    <a:cs typeface="Arial" panose="020B0604020202020204" pitchFamily="34" charset="0"/>
                  </a:rPr>
                  <a:t>2</a:t>
                </a:r>
                <a:r>
                  <a:rPr lang="el-GR" sz="1400" b="1" dirty="0">
                    <a:latin typeface="Cambria Math" panose="02040503050406030204" pitchFamily="18" charset="0"/>
                    <a:ea typeface="Calibri" panose="020F0502020204030204" pitchFamily="34" charset="0"/>
                    <a:cs typeface="Arial" panose="020B0604020202020204" pitchFamily="34" charset="0"/>
                  </a:rPr>
                  <a:t>»=</a:t>
                </a:r>
                <a:r>
                  <a:rPr lang="en-US" sz="1400" b="1" dirty="0">
                    <a:latin typeface="Cambria Math" panose="02040503050406030204" pitchFamily="18" charset="0"/>
                    <a:ea typeface="Calibri" panose="020F0502020204030204" pitchFamily="34" charset="0"/>
                    <a:cs typeface="Arial" panose="020B0604020202020204" pitchFamily="34" charset="0"/>
                  </a:rPr>
                  <a:t> </a:t>
                </a:r>
                <a14:m>
                  <m:oMath xmlns:m="http://schemas.openxmlformats.org/officeDocument/2006/math">
                    <m:r>
                      <a:rPr lang="el-GR" sz="1400" b="1" smtClean="0">
                        <a:solidFill>
                          <a:schemeClr val="accent6">
                            <a:lumMod val="50000"/>
                          </a:schemeClr>
                        </a:solidFill>
                        <a:latin typeface="Cambria Math" panose="02040503050406030204" pitchFamily="18" charset="0"/>
                        <a:ea typeface="Calibri" panose="020F0502020204030204" pitchFamily="34" charset="0"/>
                        <a:cs typeface="Arial" panose="020B0604020202020204" pitchFamily="34" charset="0"/>
                      </a:rPr>
                      <m:t>𝟐</m:t>
                    </m:r>
                    <m:r>
                      <a:rPr lang="en-US" sz="1400" b="1">
                        <a:solidFill>
                          <a:schemeClr val="accent6">
                            <a:lumMod val="50000"/>
                          </a:schemeClr>
                        </a:solidFill>
                        <a:latin typeface="Cambria Math" panose="02040503050406030204" pitchFamily="18" charset="0"/>
                        <a:ea typeface="Calibri" panose="020F0502020204030204" pitchFamily="34" charset="0"/>
                        <a:cs typeface="Arial" panose="020B0604020202020204" pitchFamily="34" charset="0"/>
                      </a:rPr>
                      <m:t>𝟏</m:t>
                    </m:r>
                    <m:r>
                      <a:rPr lang="el-GR" sz="1400" b="1">
                        <a:solidFill>
                          <a:schemeClr val="accent6">
                            <a:lumMod val="50000"/>
                          </a:schemeClr>
                        </a:solidFill>
                        <a:latin typeface="Cambria Math" panose="02040503050406030204" pitchFamily="18" charset="0"/>
                        <a:ea typeface="Calibri" panose="020F0502020204030204" pitchFamily="34" charset="0"/>
                        <a:cs typeface="Arial" panose="020B0604020202020204" pitchFamily="34" charset="0"/>
                      </a:rPr>
                      <m:t>.</m:t>
                    </m:r>
                    <m:r>
                      <m:rPr>
                        <m:nor/>
                      </m:rPr>
                      <a:rPr lang="el-GR" sz="1400" b="1">
                        <a:solidFill>
                          <a:schemeClr val="accent6">
                            <a:lumMod val="50000"/>
                          </a:schemeClr>
                        </a:solidFill>
                        <a:latin typeface="Cambria Math" panose="02040503050406030204" pitchFamily="18" charset="0"/>
                        <a:ea typeface="Calibri" panose="020F0502020204030204" pitchFamily="34" charset="0"/>
                        <a:cs typeface="Arial" panose="020B0604020202020204" pitchFamily="34" charset="0"/>
                      </a:rPr>
                      <m:t>3</m:t>
                    </m:r>
                    <m:r>
                      <m:rPr>
                        <m:nor/>
                      </m:rPr>
                      <a:rPr lang="en-US" sz="1400" b="1">
                        <a:solidFill>
                          <a:schemeClr val="accent6">
                            <a:lumMod val="50000"/>
                          </a:schemeClr>
                        </a:solidFill>
                        <a:latin typeface="Cambria Math" panose="02040503050406030204" pitchFamily="18" charset="0"/>
                        <a:ea typeface="Calibri" panose="020F0502020204030204" pitchFamily="34" charset="0"/>
                        <a:cs typeface="Arial" panose="020B0604020202020204" pitchFamily="34" charset="0"/>
                      </a:rPr>
                      <m:t>69,6 </m:t>
                    </m:r>
                    <m:r>
                      <m:rPr>
                        <m:nor/>
                      </m:rPr>
                      <a:rPr lang="el-GR" sz="1400" b="1" dirty="0">
                        <a:solidFill>
                          <a:schemeClr val="accent6">
                            <a:lumMod val="50000"/>
                          </a:schemeClr>
                        </a:solidFill>
                        <a:latin typeface="Cambria Math" panose="02040503050406030204" pitchFamily="18" charset="0"/>
                        <a:ea typeface="Calibri" panose="020F0502020204030204" pitchFamily="34" charset="0"/>
                        <a:cs typeface="Arial" panose="020B0604020202020204" pitchFamily="34" charset="0"/>
                      </a:rPr>
                      <m:t>€</m:t>
                    </m:r>
                  </m:oMath>
                </a14:m>
                <a:r>
                  <a:rPr lang="en-US" sz="1400" b="1" dirty="0">
                    <a:solidFill>
                      <a:schemeClr val="accent6">
                        <a:lumMod val="50000"/>
                      </a:schemeClr>
                    </a:solidFill>
                    <a:latin typeface="Cambria Math" panose="02040503050406030204" pitchFamily="18" charset="0"/>
                    <a:ea typeface="Calibri" panose="020F0502020204030204" pitchFamily="34" charset="0"/>
                    <a:cs typeface="Arial" panose="020B0604020202020204" pitchFamily="34" charset="0"/>
                  </a:rPr>
                  <a:t> </a:t>
                </a:r>
                <a:r>
                  <a:rPr lang="el-GR" sz="1400" dirty="0">
                    <a:latin typeface="Verdana" panose="020B0604030504040204" pitchFamily="34" charset="0"/>
                    <a:ea typeface="Verdana" panose="020B0604030504040204" pitchFamily="34" charset="0"/>
                    <a:cs typeface="Arial" panose="020B0604020202020204" pitchFamily="34" charset="0"/>
                  </a:rPr>
                  <a:t>που είναι</a:t>
                </a:r>
                <a:r>
                  <a:rPr lang="en-US" sz="1400" dirty="0">
                    <a:latin typeface="Verdana" panose="020B0604030504040204" pitchFamily="34" charset="0"/>
                    <a:ea typeface="Verdana" panose="020B0604030504040204" pitchFamily="34" charset="0"/>
                    <a:cs typeface="Arial" panose="020B0604020202020204" pitchFamily="34" charset="0"/>
                  </a:rPr>
                  <a:t> o </a:t>
                </a:r>
                <a:r>
                  <a:rPr lang="el-GR" sz="1400" dirty="0">
                    <a:latin typeface="Verdana" panose="020B0604030504040204" pitchFamily="34" charset="0"/>
                    <a:ea typeface="Verdana" panose="020B0604030504040204" pitchFamily="34" charset="0"/>
                    <a:cs typeface="Arial" panose="020B0604020202020204" pitchFamily="34" charset="0"/>
                  </a:rPr>
                  <a:t>μικρότερος από τους δύο.</a:t>
                </a:r>
                <a:endParaRPr lang="en-US" sz="1400" dirty="0">
                  <a:latin typeface="Verdana" panose="020B0604030504040204" pitchFamily="34" charset="0"/>
                  <a:ea typeface="Verdana" panose="020B0604030504040204" pitchFamily="34" charset="0"/>
                  <a:cs typeface="Arial" panose="020B0604020202020204" pitchFamily="34" charset="0"/>
                </a:endParaRPr>
              </a:p>
            </p:txBody>
          </p:sp>
        </mc:Choice>
        <mc:Fallback xmlns="">
          <p:sp>
            <p:nvSpPr>
              <p:cNvPr id="4" name="Off-page Connector 9">
                <a:extLst>
                  <a:ext uri="{FF2B5EF4-FFF2-40B4-BE49-F238E27FC236}">
                    <a16:creationId xmlns:a16="http://schemas.microsoft.com/office/drawing/2014/main" id="{9D36D3EC-C969-4741-90EF-01B420DC2541}"/>
                  </a:ext>
                </a:extLst>
              </p:cNvPr>
              <p:cNvSpPr>
                <a:spLocks noRot="1" noChangeAspect="1" noMove="1" noResize="1" noEditPoints="1" noAdjustHandles="1" noChangeArrowheads="1" noChangeShapeType="1" noTextEdit="1"/>
              </p:cNvSpPr>
              <p:nvPr/>
            </p:nvSpPr>
            <p:spPr>
              <a:xfrm>
                <a:off x="283581" y="1391478"/>
                <a:ext cx="5554813" cy="3771832"/>
              </a:xfrm>
              <a:prstGeom prst="flowChartProcess">
                <a:avLst/>
              </a:prstGeom>
              <a:blipFill>
                <a:blip r:embed="rId2"/>
                <a:stretch>
                  <a:fillRect l="-329"/>
                </a:stretch>
              </a:blipFill>
              <a:ln>
                <a:noFill/>
              </a:ln>
            </p:spPr>
            <p:txBody>
              <a:bodyPr/>
              <a:lstStyle/>
              <a:p>
                <a:r>
                  <a:rPr lang="en-US">
                    <a:noFill/>
                  </a:rPr>
                  <a:t> </a:t>
                </a:r>
              </a:p>
            </p:txBody>
          </p:sp>
        </mc:Fallback>
      </mc:AlternateContent>
      <p:sp>
        <p:nvSpPr>
          <p:cNvPr id="5" name="Freeform 4">
            <a:extLst>
              <a:ext uri="{FF2B5EF4-FFF2-40B4-BE49-F238E27FC236}">
                <a16:creationId xmlns:a16="http://schemas.microsoft.com/office/drawing/2014/main" xmlns="" id="{50FB8680-7780-4F1A-9B28-932DE97726A9}"/>
              </a:ext>
            </a:extLst>
          </p:cNvPr>
          <p:cNvSpPr/>
          <p:nvPr/>
        </p:nvSpPr>
        <p:spPr>
          <a:xfrm>
            <a:off x="285956" y="545555"/>
            <a:ext cx="5552135" cy="2615088"/>
          </a:xfrm>
          <a:custGeom>
            <a:avLst/>
            <a:gdLst>
              <a:gd name="connsiteX0" fmla="*/ 0 w 4855912"/>
              <a:gd name="connsiteY0" fmla="*/ 9143998 h 9144000"/>
              <a:gd name="connsiteX1" fmla="*/ 4855912 w 4855912"/>
              <a:gd name="connsiteY1" fmla="*/ 9143998 h 9144000"/>
              <a:gd name="connsiteX2" fmla="*/ 4855912 w 4855912"/>
              <a:gd name="connsiteY2" fmla="*/ 9144000 h 9144000"/>
              <a:gd name="connsiteX3" fmla="*/ 0 w 4855912"/>
              <a:gd name="connsiteY3" fmla="*/ 9144000 h 9144000"/>
              <a:gd name="connsiteX4" fmla="*/ 0 w 4855912"/>
              <a:gd name="connsiteY4" fmla="*/ 0 h 9144000"/>
              <a:gd name="connsiteX5" fmla="*/ 4855912 w 4855912"/>
              <a:gd name="connsiteY5" fmla="*/ 0 h 9144000"/>
              <a:gd name="connsiteX6" fmla="*/ 4855912 w 4855912"/>
              <a:gd name="connsiteY6" fmla="*/ 4215866 h 9144000"/>
              <a:gd name="connsiteX7" fmla="*/ 2427956 w 4855912"/>
              <a:gd name="connsiteY7" fmla="*/ 2983833 h 9144000"/>
              <a:gd name="connsiteX8" fmla="*/ 0 w 4855912"/>
              <a:gd name="connsiteY8" fmla="*/ 4215866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5912" h="9144000">
                <a:moveTo>
                  <a:pt x="0" y="9143998"/>
                </a:moveTo>
                <a:lnTo>
                  <a:pt x="4855912" y="9143998"/>
                </a:lnTo>
                <a:lnTo>
                  <a:pt x="4855912" y="9144000"/>
                </a:lnTo>
                <a:lnTo>
                  <a:pt x="0" y="9144000"/>
                </a:lnTo>
                <a:close/>
                <a:moveTo>
                  <a:pt x="0" y="0"/>
                </a:moveTo>
                <a:lnTo>
                  <a:pt x="4855912" y="0"/>
                </a:lnTo>
                <a:lnTo>
                  <a:pt x="4855912" y="4215866"/>
                </a:lnTo>
                <a:lnTo>
                  <a:pt x="2427956" y="2983833"/>
                </a:lnTo>
                <a:lnTo>
                  <a:pt x="0" y="4215866"/>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ctr">
              <a:buNone/>
            </a:pPr>
            <a:r>
              <a:rPr lang="el-GR" sz="1600" dirty="0">
                <a:cs typeface="Times New Roman" panose="02020603050405020304" pitchFamily="18" charset="0"/>
              </a:rPr>
              <a:t>Διαμέρισμα/μονοκατοικία</a:t>
            </a:r>
            <a:r>
              <a:rPr lang="en-US" sz="1600" dirty="0">
                <a:cs typeface="Times New Roman" panose="02020603050405020304" pitchFamily="18" charset="0"/>
              </a:rPr>
              <a:t> </a:t>
            </a:r>
            <a:r>
              <a:rPr lang="el-GR" sz="1600" b="1" dirty="0">
                <a:cs typeface="Times New Roman" panose="02020603050405020304" pitchFamily="18" charset="0"/>
              </a:rPr>
              <a:t>1</a:t>
            </a:r>
            <a:r>
              <a:rPr lang="en-US" sz="1600" b="1" dirty="0">
                <a:cs typeface="Times New Roman" panose="02020603050405020304" pitchFamily="18" charset="0"/>
              </a:rPr>
              <a:t>18,72 </a:t>
            </a:r>
            <a:r>
              <a:rPr lang="el-GR" sz="1600" b="1" dirty="0" err="1">
                <a:cs typeface="Times New Roman" panose="02020603050405020304" pitchFamily="18" charset="0"/>
              </a:rPr>
              <a:t>τμ</a:t>
            </a:r>
            <a:r>
              <a:rPr lang="el-GR" sz="1600" dirty="0">
                <a:cs typeface="Times New Roman" panose="02020603050405020304" pitchFamily="18" charset="0"/>
              </a:rPr>
              <a:t> με εκτιμώμενη ετήσια εξοικονόμηση πρωτογενούς ενέργειας από το Α’ ΠΕΑ </a:t>
            </a:r>
            <a:r>
              <a:rPr lang="en-US" sz="1600" b="1" dirty="0">
                <a:cs typeface="Times New Roman" panose="02020603050405020304" pitchFamily="18" charset="0"/>
              </a:rPr>
              <a:t>233,7</a:t>
            </a:r>
            <a:r>
              <a:rPr lang="el-GR" sz="1600" b="1" dirty="0">
                <a:cs typeface="Times New Roman" panose="02020603050405020304" pitchFamily="18" charset="0"/>
              </a:rPr>
              <a:t> </a:t>
            </a:r>
            <a:r>
              <a:rPr lang="en-US" sz="1600" b="1" dirty="0">
                <a:cs typeface="Times New Roman" panose="02020603050405020304" pitchFamily="18" charset="0"/>
              </a:rPr>
              <a:t>kWh/m</a:t>
            </a:r>
            <a:r>
              <a:rPr lang="en-US" sz="1600" b="1" baseline="30000" dirty="0">
                <a:cs typeface="Times New Roman" panose="02020603050405020304" pitchFamily="18" charset="0"/>
              </a:rPr>
              <a:t>2</a:t>
            </a:r>
            <a:r>
              <a:rPr lang="el-GR" sz="1600" b="1" dirty="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6" name="Off-page Connector 9">
                <a:extLst>
                  <a:ext uri="{FF2B5EF4-FFF2-40B4-BE49-F238E27FC236}">
                    <a16:creationId xmlns:a16="http://schemas.microsoft.com/office/drawing/2014/main" xmlns="" id="{5C53503B-BF04-4983-B3D5-9FDA689B39BC}"/>
                  </a:ext>
                </a:extLst>
              </p:cNvPr>
              <p:cNvSpPr/>
              <p:nvPr/>
            </p:nvSpPr>
            <p:spPr>
              <a:xfrm>
                <a:off x="6308973" y="1391478"/>
                <a:ext cx="5554813" cy="3771832"/>
              </a:xfrm>
              <a:prstGeom prst="flowChartProcess">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buNone/>
                </a:pPr>
                <a:endParaRPr lang="el-GR" sz="1400" b="0" dirty="0">
                  <a:latin typeface="Verdana" panose="020B0604030504040204" pitchFamily="34" charset="0"/>
                  <a:ea typeface="Verdana" panose="020B0604030504040204" pitchFamily="34" charset="0"/>
                  <a:cs typeface="Arial" panose="020B0604020202020204" pitchFamily="34" charset="0"/>
                </a:endParaRPr>
              </a:p>
              <a:p>
                <a:pPr marL="0" indent="0">
                  <a:buNone/>
                </a:pPr>
                <a:endParaRPr lang="el-GR" sz="1400" dirty="0">
                  <a:latin typeface="Verdana" panose="020B0604030504040204" pitchFamily="34" charset="0"/>
                  <a:ea typeface="Verdana" panose="020B0604030504040204" pitchFamily="34" charset="0"/>
                  <a:cs typeface="Arial" panose="020B0604020202020204" pitchFamily="34" charset="0"/>
                </a:endParaRPr>
              </a:p>
              <a:p>
                <a:pPr marL="0" indent="0">
                  <a:buNone/>
                </a:pPr>
                <a:endParaRPr lang="el-GR" sz="1400" b="0" dirty="0">
                  <a:latin typeface="Verdana" panose="020B0604030504040204" pitchFamily="34" charset="0"/>
                  <a:ea typeface="Verdana" panose="020B0604030504040204" pitchFamily="34" charset="0"/>
                  <a:cs typeface="Arial" panose="020B0604020202020204" pitchFamily="34" charset="0"/>
                </a:endParaRPr>
              </a:p>
              <a:p>
                <a:r>
                  <a:rPr lang="el-GR" sz="1400" dirty="0">
                    <a:latin typeface="Verdana" panose="020B0604030504040204" pitchFamily="34" charset="0"/>
                    <a:ea typeface="Verdana" panose="020B0604030504040204" pitchFamily="34" charset="0"/>
                    <a:cs typeface="Arial" panose="020B0604020202020204" pitchFamily="34" charset="0"/>
                  </a:rPr>
                  <a:t>Μέγιστος επιλέξιμος προυπολογισμός</a:t>
                </a:r>
                <a:r>
                  <a:rPr lang="el-GR" sz="1400" baseline="-25000" dirty="0">
                    <a:latin typeface="Verdana" panose="020B0604030504040204" pitchFamily="34" charset="0"/>
                    <a:ea typeface="Verdana" panose="020B0604030504040204" pitchFamily="34" charset="0"/>
                    <a:cs typeface="Arial" panose="020B0604020202020204" pitchFamily="34" charset="0"/>
                  </a:rPr>
                  <a:t>1</a:t>
                </a:r>
                <a14:m>
                  <m:oMath xmlns:m="http://schemas.openxmlformats.org/officeDocument/2006/math">
                    <m:r>
                      <a:rPr lang="en-US" sz="1400" b="0">
                        <a:latin typeface="Cambria Math" panose="02040503050406030204" pitchFamily="18" charset="0"/>
                        <a:ea typeface="Calibri" panose="020F0502020204030204" pitchFamily="34" charset="0"/>
                        <a:cs typeface="Arial" panose="020B0604020202020204" pitchFamily="34" charset="0"/>
                      </a:rPr>
                      <m:t>=</m:t>
                    </m:r>
                    <m:r>
                      <a:rPr lang="en-US" sz="1400" b="0" i="1">
                        <a:latin typeface="Cambria Math" panose="02040503050406030204" pitchFamily="18" charset="0"/>
                        <a:ea typeface="Calibri" panose="020F0502020204030204" pitchFamily="34" charset="0"/>
                        <a:cs typeface="Arial" panose="020B0604020202020204" pitchFamily="34" charset="0"/>
                      </a:rPr>
                      <m:t>0</m:t>
                    </m:r>
                    <m:r>
                      <a:rPr lang="en-US" sz="1400" b="0">
                        <a:latin typeface="Cambria Math" panose="02040503050406030204" pitchFamily="18" charset="0"/>
                        <a:ea typeface="Calibri" panose="020F0502020204030204" pitchFamily="34" charset="0"/>
                        <a:cs typeface="Arial" panose="020B0604020202020204" pitchFamily="34" charset="0"/>
                      </a:rPr>
                      <m:t>.</m:t>
                    </m:r>
                    <m:r>
                      <a:rPr lang="en-US" sz="1400" b="0" i="1">
                        <a:latin typeface="Cambria Math" panose="02040503050406030204" pitchFamily="18" charset="0"/>
                        <a:ea typeface="Calibri" panose="020F0502020204030204" pitchFamily="34" charset="0"/>
                        <a:cs typeface="Arial" panose="020B0604020202020204" pitchFamily="34" charset="0"/>
                      </a:rPr>
                      <m:t>9</m:t>
                    </m:r>
                    <m:f>
                      <m:fPr>
                        <m:type m:val="skw"/>
                        <m:ctrlPr>
                          <a:rPr lang="en-US" sz="1400" i="1">
                            <a:latin typeface="Cambria Math"/>
                            <a:ea typeface="Calibri" panose="020F0502020204030204" pitchFamily="34" charset="0"/>
                            <a:cs typeface="Arial" panose="020B0604020202020204" pitchFamily="34" charset="0"/>
                          </a:rPr>
                        </m:ctrlPr>
                      </m:fPr>
                      <m:num>
                        <m:r>
                          <m:rPr>
                            <m:nor/>
                          </m:rPr>
                          <a:rPr lang="el-GR" sz="1400" dirty="0">
                            <a:latin typeface="Cambria Math" panose="02040503050406030204" pitchFamily="18" charset="0"/>
                            <a:ea typeface="Calibri" panose="020F0502020204030204" pitchFamily="34" charset="0"/>
                            <a:cs typeface="Arial" panose="020B0604020202020204" pitchFamily="34" charset="0"/>
                          </a:rPr>
                          <m:t>€</m:t>
                        </m:r>
                      </m:num>
                      <m:den>
                        <m:r>
                          <a:rPr lang="en-US" sz="1400" b="0" i="1">
                            <a:latin typeface="Cambria Math" panose="02040503050406030204" pitchFamily="18" charset="0"/>
                            <a:ea typeface="Calibri" panose="020F0502020204030204" pitchFamily="34" charset="0"/>
                            <a:cs typeface="Arial" panose="020B0604020202020204" pitchFamily="34" charset="0"/>
                          </a:rPr>
                          <m:t>𝑘𝑊h</m:t>
                        </m:r>
                      </m:den>
                    </m:f>
                    <m:r>
                      <a:rPr lang="en-US" sz="1400" b="0">
                        <a:latin typeface="Cambria Math" panose="02040503050406030204" pitchFamily="18" charset="0"/>
                        <a:ea typeface="Calibri" panose="020F0502020204030204" pitchFamily="34" charset="0"/>
                        <a:cs typeface="Arial" panose="020B0604020202020204" pitchFamily="34" charset="0"/>
                      </a:rPr>
                      <m:t>∙</m:t>
                    </m:r>
                    <m:r>
                      <m:rPr>
                        <m:nor/>
                      </m:rPr>
                      <a:rPr lang="en-US" sz="1400" b="0" i="0" smtClean="0">
                        <a:latin typeface="Cambria Math" panose="02040503050406030204" pitchFamily="18" charset="0"/>
                        <a:ea typeface="Calibri" panose="020F0502020204030204" pitchFamily="34" charset="0"/>
                        <a:cs typeface="Arial" panose="020B0604020202020204" pitchFamily="34" charset="0"/>
                      </a:rPr>
                      <m:t>165 </m:t>
                    </m:r>
                    <m:f>
                      <m:fPr>
                        <m:type m:val="skw"/>
                        <m:ctrlPr>
                          <a:rPr lang="en-US" sz="1400" i="1">
                            <a:latin typeface="Cambria Math"/>
                            <a:ea typeface="Calibri" panose="020F0502020204030204" pitchFamily="34" charset="0"/>
                            <a:cs typeface="Arial" panose="020B0604020202020204" pitchFamily="34" charset="0"/>
                          </a:rPr>
                        </m:ctrlPr>
                      </m:fPr>
                      <m:num>
                        <m:r>
                          <m:rPr>
                            <m:nor/>
                          </m:rPr>
                          <a:rPr lang="en-US" sz="1400">
                            <a:latin typeface="Verdana" panose="020B0604030504040204" pitchFamily="34" charset="0"/>
                            <a:ea typeface="Verdana" panose="020B0604030504040204" pitchFamily="34" charset="0"/>
                            <a:cs typeface="Arial" panose="020B0604020202020204" pitchFamily="34" charset="0"/>
                          </a:rPr>
                          <m:t>kWh</m:t>
                        </m:r>
                      </m:num>
                      <m:den>
                        <m:sSup>
                          <m:sSupPr>
                            <m:ctrlPr>
                              <a:rPr lang="el-GR" sz="1400" i="1" dirty="0">
                                <a:latin typeface="Cambria Math"/>
                                <a:ea typeface="Calibri" panose="020F0502020204030204" pitchFamily="34" charset="0"/>
                                <a:cs typeface="Arial" panose="020B0604020202020204" pitchFamily="34" charset="0"/>
                              </a:rPr>
                            </m:ctrlPr>
                          </m:sSupPr>
                          <m:e>
                            <m:r>
                              <a:rPr lang="en-US" sz="1400" b="0" i="1" dirty="0">
                                <a:latin typeface="Cambria Math" panose="02040503050406030204" pitchFamily="18" charset="0"/>
                                <a:ea typeface="Calibri" panose="020F0502020204030204" pitchFamily="34" charset="0"/>
                                <a:cs typeface="Arial" panose="020B0604020202020204" pitchFamily="34" charset="0"/>
                              </a:rPr>
                              <m:t>𝑚</m:t>
                            </m:r>
                          </m:e>
                          <m:sup>
                            <m:r>
                              <a:rPr lang="en-US" sz="1400" b="0" i="1" dirty="0">
                                <a:latin typeface="Cambria Math" panose="02040503050406030204" pitchFamily="18" charset="0"/>
                                <a:ea typeface="Calibri" panose="020F0502020204030204" pitchFamily="34" charset="0"/>
                                <a:cs typeface="Arial" panose="020B0604020202020204" pitchFamily="34" charset="0"/>
                              </a:rPr>
                              <m:t>2</m:t>
                            </m:r>
                          </m:sup>
                        </m:sSup>
                      </m:den>
                    </m:f>
                    <m:r>
                      <a:rPr lang="en-US" sz="1400" b="0">
                        <a:latin typeface="Cambria Math" panose="02040503050406030204" pitchFamily="18" charset="0"/>
                        <a:ea typeface="Calibri" panose="020F0502020204030204" pitchFamily="34" charset="0"/>
                        <a:cs typeface="Arial" panose="020B0604020202020204" pitchFamily="34" charset="0"/>
                      </a:rPr>
                      <m:t>∙</m:t>
                    </m:r>
                    <m:r>
                      <a:rPr lang="en-US" sz="1400" b="0" i="1" smtClean="0">
                        <a:latin typeface="Cambria Math" panose="02040503050406030204" pitchFamily="18" charset="0"/>
                        <a:ea typeface="Calibri" panose="020F0502020204030204" pitchFamily="34" charset="0"/>
                        <a:cs typeface="Arial" panose="020B0604020202020204" pitchFamily="34" charset="0"/>
                      </a:rPr>
                      <m:t>70,42</m:t>
                    </m:r>
                    <m:sSup>
                      <m:sSupPr>
                        <m:ctrlPr>
                          <a:rPr lang="en-US" sz="1400" i="1">
                            <a:latin typeface="Cambria Math"/>
                            <a:ea typeface="Calibri" panose="020F0502020204030204" pitchFamily="34" charset="0"/>
                            <a:cs typeface="Arial" panose="020B0604020202020204" pitchFamily="34" charset="0"/>
                          </a:rPr>
                        </m:ctrlPr>
                      </m:sSupPr>
                      <m:e>
                        <m:r>
                          <a:rPr lang="en-US" sz="1400" b="0" i="1">
                            <a:latin typeface="Cambria Math" panose="02040503050406030204" pitchFamily="18" charset="0"/>
                            <a:ea typeface="Calibri" panose="020F0502020204030204" pitchFamily="34" charset="0"/>
                            <a:cs typeface="Arial" panose="020B0604020202020204" pitchFamily="34" charset="0"/>
                          </a:rPr>
                          <m:t>𝑚</m:t>
                        </m:r>
                      </m:e>
                      <m:sup>
                        <m:r>
                          <a:rPr lang="en-US" sz="1400" b="0" i="1">
                            <a:latin typeface="Cambria Math" panose="02040503050406030204" pitchFamily="18" charset="0"/>
                            <a:ea typeface="Calibri" panose="020F0502020204030204" pitchFamily="34" charset="0"/>
                            <a:cs typeface="Arial" panose="020B0604020202020204" pitchFamily="34" charset="0"/>
                          </a:rPr>
                          <m:t>2</m:t>
                        </m:r>
                      </m:sup>
                    </m:sSup>
                    <m:r>
                      <a:rPr lang="en-US" sz="1400" b="0">
                        <a:latin typeface="Cambria Math" panose="02040503050406030204" pitchFamily="18" charset="0"/>
                        <a:ea typeface="Calibri" panose="020F0502020204030204" pitchFamily="34" charset="0"/>
                        <a:cs typeface="Arial" panose="020B0604020202020204" pitchFamily="34" charset="0"/>
                      </a:rPr>
                      <m:t>=</m:t>
                    </m:r>
                    <m:r>
                      <a:rPr lang="en-US" sz="1400" b="1" i="1" smtClean="0">
                        <a:solidFill>
                          <a:schemeClr val="accent6">
                            <a:lumMod val="50000"/>
                          </a:schemeClr>
                        </a:solidFill>
                        <a:latin typeface="Cambria Math" panose="02040503050406030204" pitchFamily="18" charset="0"/>
                        <a:ea typeface="Calibri" panose="020F0502020204030204" pitchFamily="34" charset="0"/>
                        <a:cs typeface="Arial" panose="020B0604020202020204" pitchFamily="34" charset="0"/>
                      </a:rPr>
                      <m:t>𝟏𝟎</m:t>
                    </m:r>
                    <m:r>
                      <a:rPr lang="en-US" sz="1400" b="1" i="1" smtClean="0">
                        <a:solidFill>
                          <a:schemeClr val="accent6">
                            <a:lumMod val="50000"/>
                          </a:schemeClr>
                        </a:solidFill>
                        <a:latin typeface="Cambria Math" panose="02040503050406030204" pitchFamily="18" charset="0"/>
                        <a:ea typeface="Calibri" panose="020F0502020204030204" pitchFamily="34" charset="0"/>
                        <a:cs typeface="Arial" panose="020B0604020202020204" pitchFamily="34" charset="0"/>
                      </a:rPr>
                      <m:t>.</m:t>
                    </m:r>
                    <m:r>
                      <a:rPr lang="en-US" sz="1400" b="1" i="1" smtClean="0">
                        <a:solidFill>
                          <a:schemeClr val="accent6">
                            <a:lumMod val="50000"/>
                          </a:schemeClr>
                        </a:solidFill>
                        <a:latin typeface="Cambria Math" panose="02040503050406030204" pitchFamily="18" charset="0"/>
                        <a:ea typeface="Calibri" panose="020F0502020204030204" pitchFamily="34" charset="0"/>
                        <a:cs typeface="Arial" panose="020B0604020202020204" pitchFamily="34" charset="0"/>
                      </a:rPr>
                      <m:t>𝟒𝟓𝟕</m:t>
                    </m:r>
                    <m:r>
                      <a:rPr lang="en-US" sz="1400" b="1" i="1" smtClean="0">
                        <a:solidFill>
                          <a:schemeClr val="accent6">
                            <a:lumMod val="50000"/>
                          </a:schemeClr>
                        </a:solidFill>
                        <a:latin typeface="Cambria Math" panose="02040503050406030204" pitchFamily="18" charset="0"/>
                        <a:ea typeface="Calibri" panose="020F0502020204030204" pitchFamily="34" charset="0"/>
                        <a:cs typeface="Arial" panose="020B0604020202020204" pitchFamily="34" charset="0"/>
                      </a:rPr>
                      <m:t>,</m:t>
                    </m:r>
                    <m:r>
                      <a:rPr lang="en-US" sz="1400" b="1" i="1" smtClean="0">
                        <a:solidFill>
                          <a:schemeClr val="accent6">
                            <a:lumMod val="50000"/>
                          </a:schemeClr>
                        </a:solidFill>
                        <a:latin typeface="Cambria Math" panose="02040503050406030204" pitchFamily="18" charset="0"/>
                        <a:ea typeface="Calibri" panose="020F0502020204030204" pitchFamily="34" charset="0"/>
                        <a:cs typeface="Arial" panose="020B0604020202020204" pitchFamily="34" charset="0"/>
                      </a:rPr>
                      <m:t>𝟑𝟕</m:t>
                    </m:r>
                    <m:r>
                      <m:rPr>
                        <m:nor/>
                      </m:rPr>
                      <a:rPr lang="en-US" sz="1400" b="1" i="0" smtClean="0">
                        <a:solidFill>
                          <a:schemeClr val="accent6">
                            <a:lumMod val="50000"/>
                          </a:schemeClr>
                        </a:solidFill>
                        <a:latin typeface="Verdana" panose="020B0604030504040204" pitchFamily="34" charset="0"/>
                        <a:ea typeface="Verdana" panose="020B0604030504040204" pitchFamily="34" charset="0"/>
                        <a:cs typeface="Arial" panose="020B0604020202020204" pitchFamily="34" charset="0"/>
                      </a:rPr>
                      <m:t> </m:t>
                    </m:r>
                    <m:r>
                      <m:rPr>
                        <m:nor/>
                      </m:rPr>
                      <a:rPr lang="el-GR" sz="1400" b="1" dirty="0">
                        <a:solidFill>
                          <a:schemeClr val="accent6">
                            <a:lumMod val="50000"/>
                          </a:schemeClr>
                        </a:solidFill>
                        <a:latin typeface="Verdana" panose="020B0604030504040204" pitchFamily="34" charset="0"/>
                        <a:ea typeface="Verdana" panose="020B0604030504040204" pitchFamily="34" charset="0"/>
                        <a:cs typeface="Arial" panose="020B0604020202020204" pitchFamily="34" charset="0"/>
                      </a:rPr>
                      <m:t>€</m:t>
                    </m:r>
                    <m:r>
                      <m:rPr>
                        <m:nor/>
                      </m:rPr>
                      <a:rPr lang="en-US" sz="1400" b="1" dirty="0">
                        <a:solidFill>
                          <a:schemeClr val="accent6">
                            <a:lumMod val="50000"/>
                          </a:schemeClr>
                        </a:solidFill>
                        <a:latin typeface="Verdana" panose="020B0604030504040204" pitchFamily="34" charset="0"/>
                        <a:ea typeface="Verdana" panose="020B0604030504040204" pitchFamily="34" charset="0"/>
                        <a:cs typeface="Arial" panose="020B0604020202020204" pitchFamily="34" charset="0"/>
                      </a:rPr>
                      <m:t> </m:t>
                    </m:r>
                  </m:oMath>
                </a14:m>
                <a:endParaRPr lang="el-GR" sz="1400" b="1" dirty="0">
                  <a:solidFill>
                    <a:schemeClr val="accent6">
                      <a:lumMod val="50000"/>
                    </a:schemeClr>
                  </a:solidFill>
                  <a:latin typeface="Verdana" panose="020B0604030504040204" pitchFamily="34" charset="0"/>
                  <a:ea typeface="Verdana" panose="020B0604030504040204" pitchFamily="34" charset="0"/>
                  <a:cs typeface="Arial" panose="020B0604020202020204" pitchFamily="34" charset="0"/>
                </a:endParaRPr>
              </a:p>
              <a:p>
                <a:pPr marL="0" indent="0">
                  <a:buNone/>
                </a:pPr>
                <a:r>
                  <a:rPr lang="el-GR" sz="1400" dirty="0">
                    <a:latin typeface="Verdana" panose="020B0604030504040204" pitchFamily="34" charset="0"/>
                    <a:ea typeface="Verdana" panose="020B0604030504040204" pitchFamily="34" charset="0"/>
                    <a:cs typeface="Arial" panose="020B0604020202020204" pitchFamily="34" charset="0"/>
                  </a:rPr>
                  <a:t>Μέγιστος επιλέξιμος προυπολογισμός</a:t>
                </a:r>
                <a:r>
                  <a:rPr lang="el-GR" sz="1400" baseline="-25000" dirty="0">
                    <a:latin typeface="Verdana" panose="020B0604030504040204" pitchFamily="34" charset="0"/>
                    <a:ea typeface="Verdana" panose="020B0604030504040204" pitchFamily="34" charset="0"/>
                    <a:cs typeface="Arial" panose="020B0604020202020204" pitchFamily="34" charset="0"/>
                  </a:rPr>
                  <a:t>2</a:t>
                </a:r>
                <a14:m>
                  <m:oMath xmlns:m="http://schemas.openxmlformats.org/officeDocument/2006/math">
                    <m:r>
                      <a:rPr lang="en-US" sz="1400" b="0">
                        <a:latin typeface="Cambria Math" panose="02040503050406030204" pitchFamily="18" charset="0"/>
                        <a:ea typeface="Calibri" panose="020F0502020204030204" pitchFamily="34" charset="0"/>
                        <a:cs typeface="Arial" panose="020B0604020202020204" pitchFamily="34" charset="0"/>
                      </a:rPr>
                      <m:t>=</m:t>
                    </m:r>
                    <m:r>
                      <a:rPr lang="el-GR" sz="1400" b="0" i="1">
                        <a:latin typeface="Cambria Math" panose="02040503050406030204" pitchFamily="18" charset="0"/>
                        <a:ea typeface="Calibri" panose="020F0502020204030204" pitchFamily="34" charset="0"/>
                        <a:cs typeface="Arial" panose="020B0604020202020204" pitchFamily="34" charset="0"/>
                      </a:rPr>
                      <m:t>180</m:t>
                    </m:r>
                    <m:f>
                      <m:fPr>
                        <m:type m:val="skw"/>
                        <m:ctrlPr>
                          <a:rPr lang="en-US" sz="1400" i="1">
                            <a:latin typeface="Cambria Math"/>
                            <a:ea typeface="Calibri" panose="020F0502020204030204" pitchFamily="34" charset="0"/>
                            <a:cs typeface="Arial" panose="020B0604020202020204" pitchFamily="34" charset="0"/>
                          </a:rPr>
                        </m:ctrlPr>
                      </m:fPr>
                      <m:num>
                        <m:r>
                          <m:rPr>
                            <m:nor/>
                          </m:rPr>
                          <a:rPr lang="el-GR" sz="1400" dirty="0">
                            <a:latin typeface="Cambria Math" panose="02040503050406030204" pitchFamily="18" charset="0"/>
                            <a:ea typeface="Calibri" panose="020F0502020204030204" pitchFamily="34" charset="0"/>
                            <a:cs typeface="Arial" panose="020B0604020202020204" pitchFamily="34" charset="0"/>
                          </a:rPr>
                          <m:t>€</m:t>
                        </m:r>
                      </m:num>
                      <m:den>
                        <m:sSup>
                          <m:sSupPr>
                            <m:ctrlPr>
                              <a:rPr lang="el-GR" sz="1400" i="1" dirty="0">
                                <a:latin typeface="Cambria Math"/>
                                <a:ea typeface="Calibri" panose="020F0502020204030204" pitchFamily="34" charset="0"/>
                                <a:cs typeface="Arial" panose="020B0604020202020204" pitchFamily="34" charset="0"/>
                              </a:rPr>
                            </m:ctrlPr>
                          </m:sSupPr>
                          <m:e>
                            <m:r>
                              <m:rPr>
                                <m:sty m:val="p"/>
                              </m:rPr>
                              <a:rPr lang="en-US" sz="1400" b="0" i="1" dirty="0">
                                <a:latin typeface="Cambria Math" panose="02040503050406030204" pitchFamily="18" charset="0"/>
                                <a:ea typeface="Calibri" panose="020F0502020204030204" pitchFamily="34" charset="0"/>
                                <a:cs typeface="Arial" panose="020B0604020202020204" pitchFamily="34" charset="0"/>
                              </a:rPr>
                              <m:t>m</m:t>
                            </m:r>
                          </m:e>
                          <m:sup>
                            <m:r>
                              <a:rPr lang="en-US" sz="1400" b="0" i="1" dirty="0">
                                <a:latin typeface="Cambria Math" panose="02040503050406030204" pitchFamily="18" charset="0"/>
                                <a:ea typeface="Calibri" panose="020F0502020204030204" pitchFamily="34" charset="0"/>
                                <a:cs typeface="Arial" panose="020B0604020202020204" pitchFamily="34" charset="0"/>
                              </a:rPr>
                              <m:t>2</m:t>
                            </m:r>
                          </m:sup>
                        </m:sSup>
                      </m:den>
                    </m:f>
                    <m:r>
                      <a:rPr lang="en-US" sz="1400" b="0">
                        <a:latin typeface="Cambria Math" panose="02040503050406030204" pitchFamily="18" charset="0"/>
                        <a:ea typeface="Calibri" panose="020F0502020204030204" pitchFamily="34" charset="0"/>
                        <a:cs typeface="Arial" panose="020B0604020202020204" pitchFamily="34" charset="0"/>
                      </a:rPr>
                      <m:t>∙</m:t>
                    </m:r>
                    <m:r>
                      <a:rPr lang="en-US" sz="1400" b="0" i="1" smtClean="0">
                        <a:latin typeface="Cambria Math" panose="02040503050406030204" pitchFamily="18" charset="0"/>
                        <a:ea typeface="Calibri" panose="020F0502020204030204" pitchFamily="34" charset="0"/>
                        <a:cs typeface="Arial" panose="020B0604020202020204" pitchFamily="34" charset="0"/>
                      </a:rPr>
                      <m:t>70,42 </m:t>
                    </m:r>
                    <m:sSup>
                      <m:sSupPr>
                        <m:ctrlPr>
                          <a:rPr lang="en-US" sz="1400" i="1">
                            <a:latin typeface="Cambria Math"/>
                            <a:ea typeface="Calibri" panose="020F0502020204030204" pitchFamily="34" charset="0"/>
                            <a:cs typeface="Arial" panose="020B0604020202020204" pitchFamily="34" charset="0"/>
                          </a:rPr>
                        </m:ctrlPr>
                      </m:sSupPr>
                      <m:e>
                        <m:r>
                          <m:rPr>
                            <m:sty m:val="p"/>
                          </m:rPr>
                          <a:rPr lang="en-US" sz="1400" b="0" i="1">
                            <a:latin typeface="Cambria Math" panose="02040503050406030204" pitchFamily="18" charset="0"/>
                            <a:ea typeface="Calibri" panose="020F0502020204030204" pitchFamily="34" charset="0"/>
                            <a:cs typeface="Arial" panose="020B0604020202020204" pitchFamily="34" charset="0"/>
                          </a:rPr>
                          <m:t>m</m:t>
                        </m:r>
                      </m:e>
                      <m:sup>
                        <m:r>
                          <a:rPr lang="en-US" sz="1400" b="0" i="1">
                            <a:latin typeface="Cambria Math" panose="02040503050406030204" pitchFamily="18" charset="0"/>
                            <a:ea typeface="Calibri" panose="020F0502020204030204" pitchFamily="34" charset="0"/>
                            <a:cs typeface="Arial" panose="020B0604020202020204" pitchFamily="34" charset="0"/>
                          </a:rPr>
                          <m:t>2</m:t>
                        </m:r>
                      </m:sup>
                    </m:sSup>
                    <m:r>
                      <a:rPr lang="en-US" sz="1400" b="0" i="0" smtClean="0">
                        <a:latin typeface="Cambria Math" panose="02040503050406030204" pitchFamily="18" charset="0"/>
                        <a:ea typeface="Calibri" panose="020F0502020204030204" pitchFamily="34" charset="0"/>
                        <a:cs typeface="Arial" panose="020B0604020202020204" pitchFamily="34" charset="0"/>
                      </a:rPr>
                      <m:t>=12.675,6</m:t>
                    </m:r>
                    <m:r>
                      <m:rPr>
                        <m:nor/>
                      </m:rPr>
                      <a:rPr lang="en-US" sz="1400" b="1">
                        <a:solidFill>
                          <a:schemeClr val="accent6">
                            <a:lumMod val="50000"/>
                          </a:schemeClr>
                        </a:solidFill>
                        <a:latin typeface="Cambria Math" panose="02040503050406030204" pitchFamily="18" charset="0"/>
                        <a:ea typeface="Calibri" panose="020F0502020204030204" pitchFamily="34" charset="0"/>
                        <a:cs typeface="Arial" panose="020B0604020202020204" pitchFamily="34" charset="0"/>
                      </a:rPr>
                      <m:t> </m:t>
                    </m:r>
                    <m:r>
                      <m:rPr>
                        <m:nor/>
                      </m:rPr>
                      <a:rPr lang="el-GR" sz="1400" b="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endParaRPr lang="el-GR" sz="1400" b="1" dirty="0">
                  <a:solidFill>
                    <a:schemeClr val="accent6">
                      <a:lumMod val="50000"/>
                    </a:schemeClr>
                  </a:solidFill>
                  <a:latin typeface="Cambria Math" panose="02040503050406030204" pitchFamily="18" charset="0"/>
                  <a:ea typeface="Calibri" panose="020F0502020204030204" pitchFamily="34" charset="0"/>
                  <a:cs typeface="Arial" panose="020B0604020202020204" pitchFamily="34" charset="0"/>
                </a:endParaRPr>
              </a:p>
              <a:p>
                <a:pPr marL="0" indent="0">
                  <a:buNone/>
                </a:pPr>
                <a:endParaRPr lang="en-US" sz="1400" dirty="0">
                  <a:latin typeface="Verdana" panose="020B0604030504040204" pitchFamily="34" charset="0"/>
                  <a:ea typeface="Verdana" panose="020B0604030504040204" pitchFamily="34" charset="0"/>
                  <a:cs typeface="Arial" panose="020B0604020202020204" pitchFamily="34" charset="0"/>
                </a:endParaRPr>
              </a:p>
              <a:p>
                <a:pPr marL="0" indent="0">
                  <a:buNone/>
                </a:pPr>
                <a:r>
                  <a:rPr lang="el-GR" sz="1400" dirty="0">
                    <a:latin typeface="Verdana" panose="020B0604030504040204" pitchFamily="34" charset="0"/>
                    <a:ea typeface="Verdana" panose="020B0604030504040204" pitchFamily="34" charset="0"/>
                    <a:cs typeface="Arial" panose="020B0604020202020204" pitchFamily="34" charset="0"/>
                  </a:rPr>
                  <a:t>Μέγιστος ε</a:t>
                </a:r>
                <a:r>
                  <a:rPr lang="el-GR" sz="1400" b="0" dirty="0">
                    <a:latin typeface="Verdana" panose="020B0604030504040204" pitchFamily="34" charset="0"/>
                    <a:ea typeface="Verdana" panose="020B0604030504040204" pitchFamily="34" charset="0"/>
                    <a:cs typeface="Arial" panose="020B0604020202020204" pitchFamily="34" charset="0"/>
                  </a:rPr>
                  <a:t>πιλέξιμος προϋπολογισμός</a:t>
                </a:r>
                <a:r>
                  <a:rPr lang="el-GR" sz="1400" dirty="0">
                    <a:latin typeface="Verdana" panose="020B0604030504040204" pitchFamily="34" charset="0"/>
                    <a:ea typeface="Verdana" panose="020B0604030504040204" pitchFamily="34" charset="0"/>
                    <a:cs typeface="Arial" panose="020B0604020202020204" pitchFamily="34" charset="0"/>
                  </a:rPr>
                  <a:t> είναι ο:</a:t>
                </a:r>
              </a:p>
              <a:p>
                <a:r>
                  <a:rPr lang="el-GR" sz="1400" dirty="0">
                    <a:latin typeface="Verdana" panose="020B0604030504040204" pitchFamily="34" charset="0"/>
                    <a:ea typeface="Verdana" panose="020B0604030504040204" pitchFamily="34" charset="0"/>
                    <a:cs typeface="Arial" panose="020B0604020202020204" pitchFamily="34" charset="0"/>
                  </a:rPr>
                  <a:t>«Μέγιστος επιλέξιμος προϋπολογισμός</a:t>
                </a:r>
                <a:r>
                  <a:rPr lang="en-US" sz="1400" b="1" baseline="-25000" dirty="0">
                    <a:latin typeface="Cambria Math" panose="02040503050406030204" pitchFamily="18" charset="0"/>
                    <a:ea typeface="Calibri" panose="020F0502020204030204" pitchFamily="34" charset="0"/>
                    <a:cs typeface="Arial" panose="020B0604020202020204" pitchFamily="34" charset="0"/>
                  </a:rPr>
                  <a:t>2</a:t>
                </a:r>
                <a:r>
                  <a:rPr lang="el-GR" sz="1400" b="1" dirty="0">
                    <a:latin typeface="Cambria Math" panose="02040503050406030204" pitchFamily="18" charset="0"/>
                    <a:ea typeface="Calibri" panose="020F0502020204030204" pitchFamily="34" charset="0"/>
                    <a:cs typeface="Arial" panose="020B0604020202020204" pitchFamily="34" charset="0"/>
                  </a:rPr>
                  <a:t>»=</a:t>
                </a:r>
                <a:r>
                  <a:rPr lang="en-US" sz="1400" b="1" dirty="0">
                    <a:latin typeface="Cambria Math" panose="02040503050406030204" pitchFamily="18" charset="0"/>
                    <a:ea typeface="Calibri" panose="020F0502020204030204" pitchFamily="34" charset="0"/>
                    <a:cs typeface="Arial" panose="020B0604020202020204" pitchFamily="34" charset="0"/>
                  </a:rPr>
                  <a:t> </a:t>
                </a:r>
                <a14:m>
                  <m:oMath xmlns:m="http://schemas.openxmlformats.org/officeDocument/2006/math">
                    <m:r>
                      <a:rPr lang="en-US" sz="1400" b="1" i="1">
                        <a:solidFill>
                          <a:schemeClr val="accent6">
                            <a:lumMod val="50000"/>
                          </a:schemeClr>
                        </a:solidFill>
                        <a:latin typeface="Cambria Math" panose="02040503050406030204" pitchFamily="18" charset="0"/>
                        <a:ea typeface="Calibri" panose="020F0502020204030204" pitchFamily="34" charset="0"/>
                        <a:cs typeface="Arial" panose="020B0604020202020204" pitchFamily="34" charset="0"/>
                      </a:rPr>
                      <m:t>𝟏𝟎</m:t>
                    </m:r>
                    <m:r>
                      <a:rPr lang="en-US" sz="1400" b="1" i="1">
                        <a:solidFill>
                          <a:schemeClr val="accent6">
                            <a:lumMod val="50000"/>
                          </a:schemeClr>
                        </a:solidFill>
                        <a:latin typeface="Cambria Math" panose="02040503050406030204" pitchFamily="18" charset="0"/>
                        <a:ea typeface="Calibri" panose="020F0502020204030204" pitchFamily="34" charset="0"/>
                        <a:cs typeface="Arial" panose="020B0604020202020204" pitchFamily="34" charset="0"/>
                      </a:rPr>
                      <m:t>.</m:t>
                    </m:r>
                    <m:r>
                      <a:rPr lang="en-US" sz="1400" b="1" i="1">
                        <a:solidFill>
                          <a:schemeClr val="accent6">
                            <a:lumMod val="50000"/>
                          </a:schemeClr>
                        </a:solidFill>
                        <a:latin typeface="Cambria Math" panose="02040503050406030204" pitchFamily="18" charset="0"/>
                        <a:ea typeface="Calibri" panose="020F0502020204030204" pitchFamily="34" charset="0"/>
                        <a:cs typeface="Arial" panose="020B0604020202020204" pitchFamily="34" charset="0"/>
                      </a:rPr>
                      <m:t>𝟒𝟓𝟕</m:t>
                    </m:r>
                    <m:r>
                      <a:rPr lang="en-US" sz="1400" b="1" i="1">
                        <a:solidFill>
                          <a:schemeClr val="accent6">
                            <a:lumMod val="50000"/>
                          </a:schemeClr>
                        </a:solidFill>
                        <a:latin typeface="Cambria Math" panose="02040503050406030204" pitchFamily="18" charset="0"/>
                        <a:ea typeface="Calibri" panose="020F0502020204030204" pitchFamily="34" charset="0"/>
                        <a:cs typeface="Arial" panose="020B0604020202020204" pitchFamily="34" charset="0"/>
                      </a:rPr>
                      <m:t>,</m:t>
                    </m:r>
                    <m:r>
                      <a:rPr lang="en-US" sz="1400" b="1" i="1">
                        <a:solidFill>
                          <a:schemeClr val="accent6">
                            <a:lumMod val="50000"/>
                          </a:schemeClr>
                        </a:solidFill>
                        <a:latin typeface="Cambria Math" panose="02040503050406030204" pitchFamily="18" charset="0"/>
                        <a:ea typeface="Calibri" panose="020F0502020204030204" pitchFamily="34" charset="0"/>
                        <a:cs typeface="Arial" panose="020B0604020202020204" pitchFamily="34" charset="0"/>
                      </a:rPr>
                      <m:t>𝟑𝟕</m:t>
                    </m:r>
                    <m:r>
                      <m:rPr>
                        <m:nor/>
                      </m:rPr>
                      <a:rPr lang="en-US" sz="1400" b="1">
                        <a:solidFill>
                          <a:schemeClr val="accent6">
                            <a:lumMod val="50000"/>
                          </a:schemeClr>
                        </a:solidFill>
                        <a:latin typeface="Verdana" panose="020B0604030504040204" pitchFamily="34" charset="0"/>
                        <a:ea typeface="Verdana" panose="020B0604030504040204" pitchFamily="34" charset="0"/>
                        <a:cs typeface="Arial" panose="020B0604020202020204" pitchFamily="34" charset="0"/>
                      </a:rPr>
                      <m:t> </m:t>
                    </m:r>
                    <m:r>
                      <m:rPr>
                        <m:nor/>
                      </m:rPr>
                      <a:rPr lang="el-GR" sz="1400" b="1" dirty="0">
                        <a:solidFill>
                          <a:schemeClr val="accent6">
                            <a:lumMod val="50000"/>
                          </a:schemeClr>
                        </a:solidFill>
                        <a:latin typeface="Verdana" panose="020B0604030504040204" pitchFamily="34" charset="0"/>
                        <a:ea typeface="Verdana" panose="020B0604030504040204" pitchFamily="34" charset="0"/>
                        <a:cs typeface="Arial" panose="020B0604020202020204" pitchFamily="34" charset="0"/>
                      </a:rPr>
                      <m:t>€</m:t>
                    </m:r>
                  </m:oMath>
                </a14:m>
                <a:r>
                  <a:rPr lang="en-US" sz="1400" dirty="0">
                    <a:latin typeface="Verdana" panose="020B0604030504040204" pitchFamily="34" charset="0"/>
                    <a:ea typeface="Verdana" panose="020B0604030504040204" pitchFamily="34" charset="0"/>
                    <a:cs typeface="Arial" panose="020B0604020202020204" pitchFamily="34" charset="0"/>
                  </a:rPr>
                  <a:t> </a:t>
                </a:r>
                <a:r>
                  <a:rPr lang="el-GR" sz="1400" dirty="0">
                    <a:latin typeface="Verdana" panose="020B0604030504040204" pitchFamily="34" charset="0"/>
                    <a:ea typeface="Verdana" panose="020B0604030504040204" pitchFamily="34" charset="0"/>
                    <a:cs typeface="Arial" panose="020B0604020202020204" pitchFamily="34" charset="0"/>
                  </a:rPr>
                  <a:t>που είναι</a:t>
                </a:r>
                <a:r>
                  <a:rPr lang="en-US" sz="1400" dirty="0">
                    <a:latin typeface="Verdana" panose="020B0604030504040204" pitchFamily="34" charset="0"/>
                    <a:ea typeface="Verdana" panose="020B0604030504040204" pitchFamily="34" charset="0"/>
                    <a:cs typeface="Arial" panose="020B0604020202020204" pitchFamily="34" charset="0"/>
                  </a:rPr>
                  <a:t> o </a:t>
                </a:r>
                <a:r>
                  <a:rPr lang="el-GR" sz="1400" dirty="0">
                    <a:latin typeface="Verdana" panose="020B0604030504040204" pitchFamily="34" charset="0"/>
                    <a:ea typeface="Verdana" panose="020B0604030504040204" pitchFamily="34" charset="0"/>
                    <a:cs typeface="Arial" panose="020B0604020202020204" pitchFamily="34" charset="0"/>
                  </a:rPr>
                  <a:t>μικρότερος από τους δύο.</a:t>
                </a:r>
                <a:endParaRPr lang="en-US" sz="1400" dirty="0">
                  <a:latin typeface="Verdana" panose="020B0604030504040204" pitchFamily="34" charset="0"/>
                  <a:ea typeface="Verdana" panose="020B0604030504040204" pitchFamily="34" charset="0"/>
                  <a:cs typeface="Arial" panose="020B0604020202020204" pitchFamily="34" charset="0"/>
                </a:endParaRPr>
              </a:p>
            </p:txBody>
          </p:sp>
        </mc:Choice>
        <mc:Fallback xmlns="">
          <p:sp>
            <p:nvSpPr>
              <p:cNvPr id="6" name="Off-page Connector 9">
                <a:extLst>
                  <a:ext uri="{FF2B5EF4-FFF2-40B4-BE49-F238E27FC236}">
                    <a16:creationId xmlns:a16="http://schemas.microsoft.com/office/drawing/2014/main" id="{5C53503B-BF04-4983-B3D5-9FDA689B39BC}"/>
                  </a:ext>
                </a:extLst>
              </p:cNvPr>
              <p:cNvSpPr>
                <a:spLocks noRot="1" noChangeAspect="1" noMove="1" noResize="1" noEditPoints="1" noAdjustHandles="1" noChangeArrowheads="1" noChangeShapeType="1" noTextEdit="1"/>
              </p:cNvSpPr>
              <p:nvPr/>
            </p:nvSpPr>
            <p:spPr>
              <a:xfrm>
                <a:off x="6308973" y="1391478"/>
                <a:ext cx="5554813" cy="3771832"/>
              </a:xfrm>
              <a:prstGeom prst="flowChartProcess">
                <a:avLst/>
              </a:prstGeom>
              <a:blipFill>
                <a:blip r:embed="rId3"/>
                <a:stretch>
                  <a:fillRect l="-329"/>
                </a:stretch>
              </a:blipFill>
              <a:ln>
                <a:noFill/>
              </a:ln>
            </p:spPr>
            <p:txBody>
              <a:bodyPr/>
              <a:lstStyle/>
              <a:p>
                <a:r>
                  <a:rPr lang="en-US">
                    <a:noFill/>
                  </a:rPr>
                  <a:t> </a:t>
                </a:r>
              </a:p>
            </p:txBody>
          </p:sp>
        </mc:Fallback>
      </mc:AlternateContent>
      <p:sp>
        <p:nvSpPr>
          <p:cNvPr id="7" name="Freeform 4">
            <a:extLst>
              <a:ext uri="{FF2B5EF4-FFF2-40B4-BE49-F238E27FC236}">
                <a16:creationId xmlns:a16="http://schemas.microsoft.com/office/drawing/2014/main" xmlns="" id="{42E2E690-0839-4591-B358-B94D52915BC1}"/>
              </a:ext>
            </a:extLst>
          </p:cNvPr>
          <p:cNvSpPr/>
          <p:nvPr/>
        </p:nvSpPr>
        <p:spPr>
          <a:xfrm>
            <a:off x="6311348" y="545555"/>
            <a:ext cx="5552135" cy="2615088"/>
          </a:xfrm>
          <a:custGeom>
            <a:avLst/>
            <a:gdLst>
              <a:gd name="connsiteX0" fmla="*/ 0 w 4855912"/>
              <a:gd name="connsiteY0" fmla="*/ 9143998 h 9144000"/>
              <a:gd name="connsiteX1" fmla="*/ 4855912 w 4855912"/>
              <a:gd name="connsiteY1" fmla="*/ 9143998 h 9144000"/>
              <a:gd name="connsiteX2" fmla="*/ 4855912 w 4855912"/>
              <a:gd name="connsiteY2" fmla="*/ 9144000 h 9144000"/>
              <a:gd name="connsiteX3" fmla="*/ 0 w 4855912"/>
              <a:gd name="connsiteY3" fmla="*/ 9144000 h 9144000"/>
              <a:gd name="connsiteX4" fmla="*/ 0 w 4855912"/>
              <a:gd name="connsiteY4" fmla="*/ 0 h 9144000"/>
              <a:gd name="connsiteX5" fmla="*/ 4855912 w 4855912"/>
              <a:gd name="connsiteY5" fmla="*/ 0 h 9144000"/>
              <a:gd name="connsiteX6" fmla="*/ 4855912 w 4855912"/>
              <a:gd name="connsiteY6" fmla="*/ 4215866 h 9144000"/>
              <a:gd name="connsiteX7" fmla="*/ 2427956 w 4855912"/>
              <a:gd name="connsiteY7" fmla="*/ 2983833 h 9144000"/>
              <a:gd name="connsiteX8" fmla="*/ 0 w 4855912"/>
              <a:gd name="connsiteY8" fmla="*/ 4215866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5912" h="9144000">
                <a:moveTo>
                  <a:pt x="0" y="9143998"/>
                </a:moveTo>
                <a:lnTo>
                  <a:pt x="4855912" y="9143998"/>
                </a:lnTo>
                <a:lnTo>
                  <a:pt x="4855912" y="9144000"/>
                </a:lnTo>
                <a:lnTo>
                  <a:pt x="0" y="9144000"/>
                </a:lnTo>
                <a:close/>
                <a:moveTo>
                  <a:pt x="0" y="0"/>
                </a:moveTo>
                <a:lnTo>
                  <a:pt x="4855912" y="0"/>
                </a:lnTo>
                <a:lnTo>
                  <a:pt x="4855912" y="4215866"/>
                </a:lnTo>
                <a:lnTo>
                  <a:pt x="2427956" y="2983833"/>
                </a:lnTo>
                <a:lnTo>
                  <a:pt x="0" y="4215866"/>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1600" dirty="0">
                <a:cs typeface="Times New Roman" panose="02020603050405020304" pitchFamily="18" charset="0"/>
              </a:rPr>
              <a:t>Διαμέρισμα/μονοκατοικία</a:t>
            </a:r>
            <a:r>
              <a:rPr lang="en-US" sz="1600" dirty="0">
                <a:cs typeface="Times New Roman" panose="02020603050405020304" pitchFamily="18" charset="0"/>
              </a:rPr>
              <a:t> 70,42 </a:t>
            </a:r>
            <a:r>
              <a:rPr lang="el-GR" sz="1600" dirty="0" err="1">
                <a:cs typeface="Times New Roman" panose="02020603050405020304" pitchFamily="18" charset="0"/>
              </a:rPr>
              <a:t>τμ</a:t>
            </a:r>
            <a:r>
              <a:rPr lang="el-GR" sz="1600" dirty="0">
                <a:cs typeface="Times New Roman" panose="02020603050405020304" pitchFamily="18" charset="0"/>
              </a:rPr>
              <a:t> με εκτιμώμενη ετήσια εξοικονόμηση πρωτογενούς ενέργειας από το Α’ ΠΕΑ </a:t>
            </a:r>
            <a:r>
              <a:rPr lang="en-US" sz="1600" b="1" dirty="0">
                <a:cs typeface="Times New Roman" panose="02020603050405020304" pitchFamily="18" charset="0"/>
              </a:rPr>
              <a:t>165</a:t>
            </a:r>
            <a:r>
              <a:rPr lang="el-GR" sz="1600" b="1" dirty="0">
                <a:cs typeface="Times New Roman" panose="02020603050405020304" pitchFamily="18" charset="0"/>
              </a:rPr>
              <a:t> </a:t>
            </a:r>
            <a:r>
              <a:rPr lang="en-US" sz="1600" b="1" dirty="0">
                <a:cs typeface="Times New Roman" panose="02020603050405020304" pitchFamily="18" charset="0"/>
              </a:rPr>
              <a:t>kWh/m</a:t>
            </a:r>
            <a:r>
              <a:rPr lang="en-US" sz="1600" b="1" baseline="30000" dirty="0">
                <a:cs typeface="Times New Roman" panose="02020603050405020304" pitchFamily="18" charset="0"/>
              </a:rPr>
              <a:t>2</a:t>
            </a:r>
            <a:r>
              <a:rPr lang="el-GR" sz="1600" b="1" dirty="0">
                <a:cs typeface="Times New Roman" panose="02020603050405020304" pitchFamily="18" charset="0"/>
              </a:rPr>
              <a:t>.</a:t>
            </a:r>
          </a:p>
        </p:txBody>
      </p:sp>
    </p:spTree>
    <p:extLst>
      <p:ext uri="{BB962C8B-B14F-4D97-AF65-F5344CB8AC3E}">
        <p14:creationId xmlns:p14="http://schemas.microsoft.com/office/powerpoint/2010/main" val="4080283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15 - Εικόνα">
            <a:extLst>
              <a:ext uri="{FF2B5EF4-FFF2-40B4-BE49-F238E27FC236}">
                <a16:creationId xmlns:a16="http://schemas.microsoft.com/office/drawing/2014/main" xmlns="" id="{106E4978-8B14-0E40-9D14-D7FC7A6DF1EB}"/>
              </a:ext>
            </a:extLst>
          </p:cNvPr>
          <p:cNvPicPr>
            <a:picLocks noChangeAspect="1"/>
          </p:cNvPicPr>
          <p:nvPr/>
        </p:nvPicPr>
        <p:blipFill>
          <a:blip r:embed="rId3"/>
          <a:srcRect l="23786" r="23786"/>
          <a:stretch/>
        </p:blipFill>
        <p:spPr>
          <a:xfrm>
            <a:off x="5140428" y="156699"/>
            <a:ext cx="2412000" cy="2412000"/>
          </a:xfrm>
          <a:custGeom>
            <a:avLst/>
            <a:gdLst/>
            <a:ahLst/>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p:spPr>
      </p:pic>
      <p:pic>
        <p:nvPicPr>
          <p:cNvPr id="6" name="17 - Εικόνα">
            <a:extLst>
              <a:ext uri="{FF2B5EF4-FFF2-40B4-BE49-F238E27FC236}">
                <a16:creationId xmlns:a16="http://schemas.microsoft.com/office/drawing/2014/main" xmlns="" id="{3DB7084F-8F99-D94D-9F5F-07A70D2A193E}"/>
              </a:ext>
            </a:extLst>
          </p:cNvPr>
          <p:cNvPicPr>
            <a:picLocks noChangeAspect="1"/>
          </p:cNvPicPr>
          <p:nvPr/>
        </p:nvPicPr>
        <p:blipFill>
          <a:blip r:embed="rId4"/>
          <a:srcRect l="16797" r="16797"/>
          <a:stretch/>
        </p:blipFill>
        <p:spPr>
          <a:xfrm>
            <a:off x="4095409" y="3350774"/>
            <a:ext cx="2808000" cy="2808000"/>
          </a:xfrm>
          <a:custGeom>
            <a:avLst/>
            <a:gdLst/>
            <a:ahLst/>
            <a:cxnLst/>
            <a:rect l="l" t="t" r="r" b="b"/>
            <a:pathLst>
              <a:path w="2505456" h="2505456">
                <a:moveTo>
                  <a:pt x="1252728" y="0"/>
                </a:moveTo>
                <a:cubicBezTo>
                  <a:pt x="1944591" y="0"/>
                  <a:pt x="2505456" y="560865"/>
                  <a:pt x="2505456" y="1252728"/>
                </a:cubicBezTo>
                <a:cubicBezTo>
                  <a:pt x="2505456" y="1944591"/>
                  <a:pt x="1944591" y="2505456"/>
                  <a:pt x="1252728" y="2505456"/>
                </a:cubicBezTo>
                <a:cubicBezTo>
                  <a:pt x="560865" y="2505456"/>
                  <a:pt x="0" y="1944591"/>
                  <a:pt x="0" y="1252728"/>
                </a:cubicBezTo>
                <a:cubicBezTo>
                  <a:pt x="0" y="560865"/>
                  <a:pt x="560865" y="0"/>
                  <a:pt x="1252728" y="0"/>
                </a:cubicBezTo>
                <a:close/>
              </a:path>
            </a:pathLst>
          </a:custGeom>
        </p:spPr>
      </p:pic>
      <p:pic>
        <p:nvPicPr>
          <p:cNvPr id="7" name="18 - Εικόνα">
            <a:extLst>
              <a:ext uri="{FF2B5EF4-FFF2-40B4-BE49-F238E27FC236}">
                <a16:creationId xmlns:a16="http://schemas.microsoft.com/office/drawing/2014/main" xmlns="" id="{D8FFF84B-857D-7F42-94AF-9DB01784A8C9}"/>
              </a:ext>
            </a:extLst>
          </p:cNvPr>
          <p:cNvPicPr>
            <a:picLocks noChangeAspect="1"/>
          </p:cNvPicPr>
          <p:nvPr/>
        </p:nvPicPr>
        <p:blipFill>
          <a:blip r:embed="rId5"/>
          <a:srcRect l="18976" r="18976"/>
          <a:stretch/>
        </p:blipFill>
        <p:spPr>
          <a:xfrm>
            <a:off x="18" y="13"/>
            <a:ext cx="4743495" cy="4032000"/>
          </a:xfrm>
          <a:custGeom>
            <a:avLst/>
            <a:gdLst/>
            <a:ahLst/>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p:spPr>
      </p:pic>
      <p:pic>
        <p:nvPicPr>
          <p:cNvPr id="8" name="19 - Εικόνα">
            <a:extLst>
              <a:ext uri="{FF2B5EF4-FFF2-40B4-BE49-F238E27FC236}">
                <a16:creationId xmlns:a16="http://schemas.microsoft.com/office/drawing/2014/main" xmlns="" id="{8F775F1B-207F-B64D-92B1-BE0C6EF38624}"/>
              </a:ext>
            </a:extLst>
          </p:cNvPr>
          <p:cNvPicPr>
            <a:picLocks noChangeAspect="1"/>
          </p:cNvPicPr>
          <p:nvPr/>
        </p:nvPicPr>
        <p:blipFill>
          <a:blip r:embed="rId6"/>
          <a:srcRect l="11698" r="11698"/>
          <a:stretch/>
        </p:blipFill>
        <p:spPr>
          <a:xfrm>
            <a:off x="-35830" y="4260800"/>
            <a:ext cx="3050361" cy="2654675"/>
          </a:xfrm>
          <a:custGeom>
            <a:avLst/>
            <a:gdLst/>
            <a:ahLst/>
            <a:cxnLst/>
            <a:rect l="l" t="t" r="r" b="b"/>
            <a:pathLst>
              <a:path w="3050387" h="2654675">
                <a:moveTo>
                  <a:pt x="1360112" y="0"/>
                </a:moveTo>
                <a:cubicBezTo>
                  <a:pt x="2293625" y="0"/>
                  <a:pt x="3050387" y="756762"/>
                  <a:pt x="3050387" y="1690275"/>
                </a:cubicBezTo>
                <a:cubicBezTo>
                  <a:pt x="3050387" y="2040343"/>
                  <a:pt x="2943967" y="2365554"/>
                  <a:pt x="2761715" y="2635324"/>
                </a:cubicBezTo>
                <a:lnTo>
                  <a:pt x="2747244" y="2654675"/>
                </a:lnTo>
                <a:lnTo>
                  <a:pt x="0" y="2654675"/>
                </a:lnTo>
                <a:lnTo>
                  <a:pt x="0" y="689742"/>
                </a:lnTo>
                <a:lnTo>
                  <a:pt x="55814" y="615103"/>
                </a:lnTo>
                <a:cubicBezTo>
                  <a:pt x="365835" y="239445"/>
                  <a:pt x="835011" y="0"/>
                  <a:pt x="1360112" y="0"/>
                </a:cubicBezTo>
                <a:close/>
              </a:path>
            </a:pathLst>
          </a:custGeom>
        </p:spPr>
      </p:pic>
      <p:sp>
        <p:nvSpPr>
          <p:cNvPr id="2" name="Θέση αριθμού διαφάνειας 1">
            <a:extLst>
              <a:ext uri="{FF2B5EF4-FFF2-40B4-BE49-F238E27FC236}">
                <a16:creationId xmlns:a16="http://schemas.microsoft.com/office/drawing/2014/main" xmlns="" id="{0FF8D6F0-7C6F-5B4C-817A-8AE7C61786D5}"/>
              </a:ext>
            </a:extLst>
          </p:cNvPr>
          <p:cNvSpPr>
            <a:spLocks noGrp="1"/>
          </p:cNvSpPr>
          <p:nvPr>
            <p:ph type="sldNum" sz="quarter" idx="10"/>
          </p:nvPr>
        </p:nvSpPr>
        <p:spPr>
          <a:xfrm>
            <a:off x="9239251" y="648104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EAD2AE-396D-4C5C-8389-DAC89B90429D}" type="slidenum">
              <a:rPr kumimoji="0" lang="en-US" sz="1200" b="0" i="0" u="none" strike="noStrike" kern="1200" cap="none" spc="0" normalizeH="0" baseline="0" noProof="0" smtClean="0">
                <a:ln>
                  <a:noFill/>
                </a:ln>
                <a:solidFill>
                  <a:prstClr val="white">
                    <a:tint val="75000"/>
                  </a:prstClr>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white">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 name="Τίτλος 1">
            <a:extLst>
              <a:ext uri="{FF2B5EF4-FFF2-40B4-BE49-F238E27FC236}">
                <a16:creationId xmlns:a16="http://schemas.microsoft.com/office/drawing/2014/main" xmlns="" id="{431F3A73-083C-4744-B16A-4DEEFAA919A7}"/>
              </a:ext>
            </a:extLst>
          </p:cNvPr>
          <p:cNvSpPr txBox="1">
            <a:spLocks/>
          </p:cNvSpPr>
          <p:nvPr/>
        </p:nvSpPr>
        <p:spPr>
          <a:xfrm>
            <a:off x="7197541" y="617591"/>
            <a:ext cx="4797881" cy="33966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FFC000"/>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l-GR" sz="3200" b="0" i="1" u="none" strike="noStrike" kern="1200" cap="none" spc="0" normalizeH="0" baseline="0" noProof="0" dirty="0">
                <a:ln>
                  <a:noFill/>
                </a:ln>
                <a:solidFill>
                  <a:srgbClr val="FFC000"/>
                </a:solidFill>
                <a:effectLst/>
                <a:uLnTx/>
                <a:uFillTx/>
                <a:latin typeface="Verdana" panose="020B0604030504040204" pitchFamily="34" charset="0"/>
                <a:ea typeface="Verdana" panose="020B0604030504040204" pitchFamily="34" charset="0"/>
                <a:cs typeface="Verdana" panose="020B0604030504040204" pitchFamily="34" charset="0"/>
              </a:rPr>
              <a:t>Σας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l-GR" sz="3200" b="0" i="1" u="none" strike="noStrike" kern="1200" cap="none" spc="0" normalizeH="0" baseline="0" noProof="0" dirty="0">
                <a:ln>
                  <a:noFill/>
                </a:ln>
                <a:solidFill>
                  <a:srgbClr val="FFC000"/>
                </a:solidFill>
                <a:effectLst/>
                <a:uLnTx/>
                <a:uFillTx/>
                <a:latin typeface="Verdana" panose="020B0604030504040204" pitchFamily="34" charset="0"/>
                <a:ea typeface="Verdana" panose="020B0604030504040204" pitchFamily="34" charset="0"/>
                <a:cs typeface="Verdana" panose="020B0604030504040204" pitchFamily="34" charset="0"/>
              </a:rPr>
              <a:t>ευχαριστούμε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l-GR" sz="3200" b="0" i="1" u="none" strike="noStrike" kern="1200" cap="none" spc="0" normalizeH="0" baseline="0" noProof="0" dirty="0">
                <a:ln>
                  <a:noFill/>
                </a:ln>
                <a:solidFill>
                  <a:srgbClr val="FFC000"/>
                </a:solidFill>
                <a:effectLst/>
                <a:uLnTx/>
                <a:uFillTx/>
                <a:latin typeface="Verdana" panose="020B0604030504040204" pitchFamily="34" charset="0"/>
                <a:ea typeface="Verdana" panose="020B0604030504040204" pitchFamily="34" charset="0"/>
                <a:cs typeface="Verdana" panose="020B0604030504040204" pitchFamily="34" charset="0"/>
              </a:rPr>
              <a:t>θερμά</a:t>
            </a:r>
            <a:endParaRPr kumimoji="0" lang="el-GR" sz="3600" b="0" i="1" u="none" strike="noStrike" kern="1200" cap="none" spc="0" normalizeH="0" baseline="0" noProof="0" dirty="0">
              <a:ln>
                <a:noFill/>
              </a:ln>
              <a:solidFill>
                <a:srgbClr val="FFC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89445344"/>
      </p:ext>
    </p:extLst>
  </p:cSld>
  <p:clrMapOvr>
    <a:overrideClrMapping bg1="dk1" tx1="lt1" bg2="dk2" tx2="lt2" accent1="accent1" accent2="accent2" accent3="accent3" accent4="accent4" accent5="accent5" accent6="accent6" hlink="hlink" folHlink="folHlink"/>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xmlns="" id="{AE664C51-DD35-5C47-8629-696EA2254F22}"/>
              </a:ext>
            </a:extLst>
          </p:cNvPr>
          <p:cNvSpPr>
            <a:spLocks noGrp="1"/>
          </p:cNvSpPr>
          <p:nvPr>
            <p:ph type="sldNum" sz="quarter" idx="10"/>
          </p:nvPr>
        </p:nvSpPr>
        <p:spPr/>
        <p:txBody>
          <a:bodyPr/>
          <a:lstStyle/>
          <a:p>
            <a:pPr>
              <a:defRPr/>
            </a:pPr>
            <a:fld id="{CEEAD2AE-396D-4C5C-8389-DAC89B90429D}" type="slidenum">
              <a:rPr lang="en-US" smtClean="0"/>
              <a:pPr>
                <a:defRPr/>
              </a:pPr>
              <a:t>17</a:t>
            </a:fld>
            <a:endParaRPr lang="en-US"/>
          </a:p>
        </p:txBody>
      </p:sp>
      <p:sp>
        <p:nvSpPr>
          <p:cNvPr id="3" name="Τίτλος 2">
            <a:extLst>
              <a:ext uri="{FF2B5EF4-FFF2-40B4-BE49-F238E27FC236}">
                <a16:creationId xmlns:a16="http://schemas.microsoft.com/office/drawing/2014/main" xmlns="" id="{153FA4BA-D050-0049-988C-CD2AF13F3513}"/>
              </a:ext>
            </a:extLst>
          </p:cNvPr>
          <p:cNvSpPr>
            <a:spLocks noGrp="1"/>
          </p:cNvSpPr>
          <p:nvPr>
            <p:ph type="ctrTitle"/>
          </p:nvPr>
        </p:nvSpPr>
        <p:spPr/>
        <p:txBody>
          <a:bodyPr/>
          <a:lstStyle/>
          <a:p>
            <a:r>
              <a:rPr lang="el-GR" dirty="0"/>
              <a:t>4.</a:t>
            </a:r>
          </a:p>
        </p:txBody>
      </p:sp>
      <p:sp>
        <p:nvSpPr>
          <p:cNvPr id="4" name="Υπότιτλος 3">
            <a:extLst>
              <a:ext uri="{FF2B5EF4-FFF2-40B4-BE49-F238E27FC236}">
                <a16:creationId xmlns:a16="http://schemas.microsoft.com/office/drawing/2014/main" xmlns="" id="{5AD7C6C6-2303-E746-BAF5-5E092EAC1B8D}"/>
              </a:ext>
            </a:extLst>
          </p:cNvPr>
          <p:cNvSpPr>
            <a:spLocks noGrp="1"/>
          </p:cNvSpPr>
          <p:nvPr>
            <p:ph type="subTitle" idx="1"/>
          </p:nvPr>
        </p:nvSpPr>
        <p:spPr/>
        <p:txBody>
          <a:bodyPr/>
          <a:lstStyle/>
          <a:p>
            <a:pPr>
              <a:lnSpc>
                <a:spcPct val="100000"/>
              </a:lnSpc>
            </a:pPr>
            <a:r>
              <a:rPr lang="el-GR" dirty="0"/>
              <a:t>Παράρτημα: Επιλέξιμες</a:t>
            </a:r>
          </a:p>
          <a:p>
            <a:pPr>
              <a:lnSpc>
                <a:spcPct val="100000"/>
              </a:lnSpc>
            </a:pPr>
            <a:r>
              <a:rPr lang="el-GR" dirty="0"/>
              <a:t>Παρεμβάσεις</a:t>
            </a:r>
          </a:p>
        </p:txBody>
      </p:sp>
      <p:cxnSp>
        <p:nvCxnSpPr>
          <p:cNvPr id="5" name="Ευθεία γραμμή σύνδεσης 4">
            <a:extLst>
              <a:ext uri="{FF2B5EF4-FFF2-40B4-BE49-F238E27FC236}">
                <a16:creationId xmlns:a16="http://schemas.microsoft.com/office/drawing/2014/main" xmlns="" id="{F6F5A3A0-9204-BD47-8F6C-6EC59509073F}"/>
              </a:ext>
            </a:extLst>
          </p:cNvPr>
          <p:cNvCxnSpPr>
            <a:cxnSpLocks/>
          </p:cNvCxnSpPr>
          <p:nvPr/>
        </p:nvCxnSpPr>
        <p:spPr>
          <a:xfrm>
            <a:off x="4781550" y="1014413"/>
            <a:ext cx="0" cy="4757737"/>
          </a:xfrm>
          <a:prstGeom prst="line">
            <a:avLst/>
          </a:prstGeom>
          <a:ln w="730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97521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34230D-504E-4B27-ABD8-ACA9ABF66F2F}"/>
              </a:ext>
            </a:extLst>
          </p:cNvPr>
          <p:cNvSpPr>
            <a:spLocks noGrp="1"/>
          </p:cNvSpPr>
          <p:nvPr>
            <p:ph type="title"/>
          </p:nvPr>
        </p:nvSpPr>
        <p:spPr/>
        <p:txBody>
          <a:bodyPr>
            <a:normAutofit/>
          </a:bodyPr>
          <a:lstStyle/>
          <a:p>
            <a:r>
              <a:rPr lang="el-GR" sz="2000" dirty="0"/>
              <a:t>Επιλέξιμες παρεμβάσεις ανά τύπο κατοικίας - αίτησης</a:t>
            </a:r>
          </a:p>
        </p:txBody>
      </p:sp>
      <p:graphicFrame>
        <p:nvGraphicFramePr>
          <p:cNvPr id="5" name="Table 4">
            <a:extLst>
              <a:ext uri="{FF2B5EF4-FFF2-40B4-BE49-F238E27FC236}">
                <a16:creationId xmlns:a16="http://schemas.microsoft.com/office/drawing/2014/main" xmlns="" id="{E189A0F9-A33B-42D5-8974-CFFB219B752F}"/>
              </a:ext>
            </a:extLst>
          </p:cNvPr>
          <p:cNvGraphicFramePr>
            <a:graphicFrameLocks noGrp="1"/>
          </p:cNvGraphicFramePr>
          <p:nvPr>
            <p:extLst>
              <p:ext uri="{D42A27DB-BD31-4B8C-83A1-F6EECF244321}">
                <p14:modId xmlns:p14="http://schemas.microsoft.com/office/powerpoint/2010/main" val="521065511"/>
              </p:ext>
            </p:extLst>
          </p:nvPr>
        </p:nvGraphicFramePr>
        <p:xfrm>
          <a:off x="609600" y="1458352"/>
          <a:ext cx="10897214" cy="4937760"/>
        </p:xfrm>
        <a:graphic>
          <a:graphicData uri="http://schemas.openxmlformats.org/drawingml/2006/table">
            <a:tbl>
              <a:tblPr firstRow="1" firstCol="1" bandRow="1">
                <a:tableStyleId>{5C22544A-7EE6-4342-B048-85BDC9FD1C3A}</a:tableStyleId>
              </a:tblPr>
              <a:tblGrid>
                <a:gridCol w="6984275">
                  <a:extLst>
                    <a:ext uri="{9D8B030D-6E8A-4147-A177-3AD203B41FA5}">
                      <a16:colId xmlns:a16="http://schemas.microsoft.com/office/drawing/2014/main" xmlns="" val="339234627"/>
                    </a:ext>
                  </a:extLst>
                </a:gridCol>
                <a:gridCol w="1524000">
                  <a:extLst>
                    <a:ext uri="{9D8B030D-6E8A-4147-A177-3AD203B41FA5}">
                      <a16:colId xmlns:a16="http://schemas.microsoft.com/office/drawing/2014/main" xmlns="" val="2335462892"/>
                    </a:ext>
                  </a:extLst>
                </a:gridCol>
                <a:gridCol w="1106340">
                  <a:extLst>
                    <a:ext uri="{9D8B030D-6E8A-4147-A177-3AD203B41FA5}">
                      <a16:colId xmlns:a16="http://schemas.microsoft.com/office/drawing/2014/main" xmlns="" val="192393406"/>
                    </a:ext>
                  </a:extLst>
                </a:gridCol>
                <a:gridCol w="1282599">
                  <a:extLst>
                    <a:ext uri="{9D8B030D-6E8A-4147-A177-3AD203B41FA5}">
                      <a16:colId xmlns:a16="http://schemas.microsoft.com/office/drawing/2014/main" xmlns="" val="2551615316"/>
                    </a:ext>
                  </a:extLst>
                </a:gridCol>
              </a:tblGrid>
              <a:tr h="723329">
                <a:tc>
                  <a:txBody>
                    <a:bodyPr/>
                    <a:lstStyle/>
                    <a:p>
                      <a:pPr marL="0" marR="0" algn="ctr">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Κατηγορίες / υποκατηγορίες παρεμβάσεων</a:t>
                      </a:r>
                    </a:p>
                  </a:txBody>
                  <a:tcPr marL="25761" marR="25761" marT="0" marB="0" anchor="ctr"/>
                </a:tc>
                <a:tc>
                  <a:txBody>
                    <a:bodyPr/>
                    <a:lstStyle/>
                    <a:p>
                      <a:pPr marL="0" marR="0" algn="ctr">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Μονοκατοικία/</a:t>
                      </a:r>
                    </a:p>
                    <a:p>
                      <a:pPr marL="0" marR="0" algn="ctr">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Μεμονωμένο διαμέρισμα</a:t>
                      </a:r>
                    </a:p>
                  </a:txBody>
                  <a:tcPr marL="25761" marR="25761" marT="0" marB="0"/>
                </a:tc>
                <a:tc gridSpan="2">
                  <a:txBody>
                    <a:bodyPr/>
                    <a:lstStyle/>
                    <a:p>
                      <a:pPr marL="0" marR="0" algn="ctr">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Πολυκατοικία</a:t>
                      </a:r>
                    </a:p>
                    <a:p>
                      <a:pPr marL="0" marR="0" algn="just">
                        <a:lnSpc>
                          <a:spcPct val="150000"/>
                        </a:lnSpc>
                        <a:spcBef>
                          <a:spcPts val="0"/>
                        </a:spcBef>
                        <a:spcAft>
                          <a:spcPts val="40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a:t>
                      </a:r>
                    </a:p>
                  </a:txBody>
                  <a:tcPr marL="25761" marR="25761" marT="0" marB="0" anchor="ctr"/>
                </a:tc>
                <a:tc hMerge="1">
                  <a:txBody>
                    <a:bodyPr/>
                    <a:lstStyle/>
                    <a:p>
                      <a:endParaRPr lang="el-GR"/>
                    </a:p>
                  </a:txBody>
                  <a:tcPr/>
                </a:tc>
                <a:extLst>
                  <a:ext uri="{0D108BD9-81ED-4DB2-BD59-A6C34878D82A}">
                    <a16:rowId xmlns:a16="http://schemas.microsoft.com/office/drawing/2014/main" xmlns="" val="3226430216"/>
                  </a:ext>
                </a:extLst>
              </a:tr>
              <a:tr h="723329">
                <a:tc>
                  <a:txBody>
                    <a:bodyPr/>
                    <a:lstStyle/>
                    <a:p>
                      <a:pPr marL="0" marR="0" algn="ctr">
                        <a:lnSpc>
                          <a:spcPct val="150000"/>
                        </a:lnSpc>
                        <a:spcBef>
                          <a:spcPts val="0"/>
                        </a:spcBef>
                        <a:spcAft>
                          <a:spcPts val="0"/>
                        </a:spcAft>
                      </a:pPr>
                      <a:r>
                        <a:rPr lang="el-GR" sz="1200" b="0">
                          <a:solidFill>
                            <a:schemeClr val="bg1"/>
                          </a:solidFill>
                          <a:effectLst/>
                          <a:latin typeface="Verdana" panose="020B0604030504040204" pitchFamily="34" charset="0"/>
                          <a:ea typeface="Verdana" panose="020B0604030504040204" pitchFamily="34" charset="0"/>
                          <a:cs typeface="Verdana" panose="020B0604030504040204" pitchFamily="34" charset="0"/>
                        </a:rPr>
                        <a:t> </a:t>
                      </a:r>
                    </a:p>
                  </a:txBody>
                  <a:tcPr marL="25761" marR="25761" marT="0" marB="0" anchor="ctr"/>
                </a:tc>
                <a:tc>
                  <a:txBody>
                    <a:bodyPr/>
                    <a:lstStyle/>
                    <a:p>
                      <a:pPr marL="0" marR="0" algn="ctr">
                        <a:lnSpc>
                          <a:spcPct val="150000"/>
                        </a:lnSpc>
                        <a:spcBef>
                          <a:spcPts val="0"/>
                        </a:spcBef>
                        <a:spcAft>
                          <a:spcPts val="0"/>
                        </a:spcAft>
                      </a:pPr>
                      <a:r>
                        <a:rPr lang="el-GR" sz="1200" b="0">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 </a:t>
                      </a:r>
                    </a:p>
                  </a:txBody>
                  <a:tcPr marL="25761" marR="25761" marT="0" marB="0"/>
                </a:tc>
                <a:tc>
                  <a:txBody>
                    <a:bodyPr/>
                    <a:lstStyle/>
                    <a:p>
                      <a:pPr marL="0" marR="0" algn="ctr">
                        <a:lnSpc>
                          <a:spcPct val="150000"/>
                        </a:lnSpc>
                        <a:spcBef>
                          <a:spcPts val="0"/>
                        </a:spcBef>
                        <a:spcAft>
                          <a:spcPts val="400"/>
                        </a:spcAft>
                      </a:pPr>
                      <a:r>
                        <a:rPr lang="el-GR" sz="1200" b="0" dirty="0">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Μη κοινόχρηστες (διαμέρισμα)</a:t>
                      </a:r>
                    </a:p>
                  </a:txBody>
                  <a:tcPr marL="25761" marR="25761" marT="0" marB="0" anchor="ctr"/>
                </a:tc>
                <a:tc>
                  <a:txBody>
                    <a:bodyPr/>
                    <a:lstStyle/>
                    <a:p>
                      <a:pPr marL="0" marR="0" algn="ctr">
                        <a:lnSpc>
                          <a:spcPct val="150000"/>
                        </a:lnSpc>
                        <a:spcBef>
                          <a:spcPts val="0"/>
                        </a:spcBef>
                        <a:spcAft>
                          <a:spcPts val="400"/>
                        </a:spcAft>
                      </a:pPr>
                      <a:r>
                        <a:rPr lang="el-GR" sz="1200" b="0" dirty="0">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Κοινόχρηστες</a:t>
                      </a:r>
                    </a:p>
                  </a:txBody>
                  <a:tcPr marL="25761" marR="25761" marT="0" marB="0" anchor="ctr"/>
                </a:tc>
                <a:extLst>
                  <a:ext uri="{0D108BD9-81ED-4DB2-BD59-A6C34878D82A}">
                    <a16:rowId xmlns:a16="http://schemas.microsoft.com/office/drawing/2014/main" xmlns="" val="2577574868"/>
                  </a:ext>
                </a:extLst>
              </a:tr>
              <a:tr h="220409">
                <a:tc>
                  <a:txBody>
                    <a:bodyPr/>
                    <a:lstStyle/>
                    <a:p>
                      <a:pPr marL="0" marR="0" algn="l">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 ΚΟΥΦΩΜΑΤΑ/ΣΥΣΤΗΜΑΤΑ ΣΚΙΑΣΗΣ/ΑΕΡΙΣΜΟΣ</a:t>
                      </a:r>
                    </a:p>
                  </a:txBody>
                  <a:tcPr marL="25761" marR="25761" marT="0" marB="0" anchor="b"/>
                </a:tc>
                <a:tc>
                  <a:txBody>
                    <a:bodyPr/>
                    <a:lstStyle/>
                    <a:p>
                      <a:pPr marL="0" marR="0" algn="ctr">
                        <a:lnSpc>
                          <a:spcPct val="150000"/>
                        </a:lnSpc>
                        <a:spcBef>
                          <a:spcPts val="0"/>
                        </a:spcBef>
                        <a:spcAft>
                          <a:spcPts val="0"/>
                        </a:spcAft>
                      </a:pPr>
                      <a:r>
                        <a:rPr lang="el-GR" sz="1200" b="0">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 </a:t>
                      </a:r>
                    </a:p>
                  </a:txBody>
                  <a:tcPr marL="25761" marR="25761" marT="0" marB="0" anchor="b"/>
                </a:tc>
                <a:tc>
                  <a:txBody>
                    <a:bodyPr/>
                    <a:lstStyle/>
                    <a:p>
                      <a:pPr marL="0" marR="0" algn="ctr">
                        <a:lnSpc>
                          <a:spcPct val="150000"/>
                        </a:lnSpc>
                        <a:spcBef>
                          <a:spcPts val="0"/>
                        </a:spcBef>
                        <a:spcAft>
                          <a:spcPts val="0"/>
                        </a:spcAft>
                      </a:pPr>
                      <a:r>
                        <a:rPr lang="el-GR" sz="1200" b="0">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 </a:t>
                      </a:r>
                    </a:p>
                  </a:txBody>
                  <a:tcPr marL="25761" marR="25761" marT="0" marB="0" anchor="b"/>
                </a:tc>
                <a:tc>
                  <a:txBody>
                    <a:bodyPr/>
                    <a:lstStyle/>
                    <a:p>
                      <a:pPr marL="0" marR="0" algn="l">
                        <a:lnSpc>
                          <a:spcPct val="150000"/>
                        </a:lnSpc>
                        <a:spcBef>
                          <a:spcPts val="0"/>
                        </a:spcBef>
                        <a:spcAft>
                          <a:spcPts val="0"/>
                        </a:spcAft>
                      </a:pPr>
                      <a:r>
                        <a:rPr lang="el-GR" sz="1200" b="0" dirty="0">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 </a:t>
                      </a:r>
                    </a:p>
                  </a:txBody>
                  <a:tcPr marL="25761" marR="25761" marT="0" marB="0" anchor="b"/>
                </a:tc>
                <a:extLst>
                  <a:ext uri="{0D108BD9-81ED-4DB2-BD59-A6C34878D82A}">
                    <a16:rowId xmlns:a16="http://schemas.microsoft.com/office/drawing/2014/main" xmlns="" val="3282673726"/>
                  </a:ext>
                </a:extLst>
              </a:tr>
              <a:tr h="220409">
                <a:tc>
                  <a:txBody>
                    <a:bodyPr/>
                    <a:lstStyle/>
                    <a:p>
                      <a:pPr marL="0" marR="0" algn="l">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Πλαίσιο αλουμινίου με υαλοπίνακα- Παράθυρο </a:t>
                      </a:r>
                    </a:p>
                  </a:txBody>
                  <a:tcPr marL="25761" marR="25761" marT="0" marB="0"/>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extLst>
                  <a:ext uri="{0D108BD9-81ED-4DB2-BD59-A6C34878D82A}">
                    <a16:rowId xmlns:a16="http://schemas.microsoft.com/office/drawing/2014/main" xmlns="" val="583479943"/>
                  </a:ext>
                </a:extLst>
              </a:tr>
              <a:tr h="220409">
                <a:tc>
                  <a:txBody>
                    <a:bodyPr/>
                    <a:lstStyle/>
                    <a:p>
                      <a:pPr marL="0" marR="0" algn="l">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Πλαίσιο αλουμινίου με υαλοπίνακα – Εξωστόθυρα </a:t>
                      </a:r>
                    </a:p>
                  </a:txBody>
                  <a:tcPr marL="25761" marR="25761" marT="0" marB="0"/>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extLst>
                  <a:ext uri="{0D108BD9-81ED-4DB2-BD59-A6C34878D82A}">
                    <a16:rowId xmlns:a16="http://schemas.microsoft.com/office/drawing/2014/main" xmlns="" val="4311804"/>
                  </a:ext>
                </a:extLst>
              </a:tr>
              <a:tr h="220409">
                <a:tc>
                  <a:txBody>
                    <a:bodyPr/>
                    <a:lstStyle/>
                    <a:p>
                      <a:pPr marL="0" marR="0" algn="l">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Πλαίσιο ξύλου με υαλοπίνακα – Παράθυρο </a:t>
                      </a:r>
                    </a:p>
                  </a:txBody>
                  <a:tcPr marL="25761" marR="25761" marT="0" marB="0"/>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extLst>
                  <a:ext uri="{0D108BD9-81ED-4DB2-BD59-A6C34878D82A}">
                    <a16:rowId xmlns:a16="http://schemas.microsoft.com/office/drawing/2014/main" xmlns="" val="3230664438"/>
                  </a:ext>
                </a:extLst>
              </a:tr>
              <a:tr h="220409">
                <a:tc>
                  <a:txBody>
                    <a:bodyPr/>
                    <a:lstStyle/>
                    <a:p>
                      <a:pPr marL="0" marR="0" algn="l">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Πλαίσιο ξύλου με υαλοπίνακα – Εξωστόθυρα </a:t>
                      </a:r>
                    </a:p>
                  </a:txBody>
                  <a:tcPr marL="25761" marR="25761" marT="0" marB="0"/>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extLst>
                  <a:ext uri="{0D108BD9-81ED-4DB2-BD59-A6C34878D82A}">
                    <a16:rowId xmlns:a16="http://schemas.microsoft.com/office/drawing/2014/main" xmlns="" val="2309410077"/>
                  </a:ext>
                </a:extLst>
              </a:tr>
              <a:tr h="220409">
                <a:tc>
                  <a:txBody>
                    <a:bodyPr/>
                    <a:lstStyle/>
                    <a:p>
                      <a:pPr marL="0" marR="0" algn="l">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Πλαίσιο PVC με υαλοπίνακα – Παράθυρο</a:t>
                      </a:r>
                    </a:p>
                  </a:txBody>
                  <a:tcPr marL="25761" marR="25761" marT="0" marB="0"/>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extLst>
                  <a:ext uri="{0D108BD9-81ED-4DB2-BD59-A6C34878D82A}">
                    <a16:rowId xmlns:a16="http://schemas.microsoft.com/office/drawing/2014/main" xmlns="" val="3327226084"/>
                  </a:ext>
                </a:extLst>
              </a:tr>
              <a:tr h="220409">
                <a:tc>
                  <a:txBody>
                    <a:bodyPr/>
                    <a:lstStyle/>
                    <a:p>
                      <a:pPr marL="0" marR="0" algn="l">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Πλαίσιο PVC με υαλοπίνακα - Εξωστόθυρα </a:t>
                      </a:r>
                    </a:p>
                  </a:txBody>
                  <a:tcPr marL="25761" marR="25761" marT="0" marB="0"/>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extLst>
                  <a:ext uri="{0D108BD9-81ED-4DB2-BD59-A6C34878D82A}">
                    <a16:rowId xmlns:a16="http://schemas.microsoft.com/office/drawing/2014/main" xmlns="" val="2117450741"/>
                  </a:ext>
                </a:extLst>
              </a:tr>
              <a:tr h="471869">
                <a:tc>
                  <a:txBody>
                    <a:bodyPr/>
                    <a:lstStyle/>
                    <a:p>
                      <a:pPr marL="0" marR="0" algn="l">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Μόνον υαλοπίνακες (Χωρίς αντικατάσταση </a:t>
                      </a:r>
                      <a:r>
                        <a:rPr lang="el-GR" sz="1200" b="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πλαισίου για περιπτώσεις διατηρητέων και κτηρίων εντός παραδοσιακών οικισμών) </a:t>
                      </a:r>
                    </a:p>
                  </a:txBody>
                  <a:tcPr marL="25761" marR="25761" marT="0" marB="0"/>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extLst>
                  <a:ext uri="{0D108BD9-81ED-4DB2-BD59-A6C34878D82A}">
                    <a16:rowId xmlns:a16="http://schemas.microsoft.com/office/drawing/2014/main" xmlns="" val="2791886906"/>
                  </a:ext>
                </a:extLst>
              </a:tr>
              <a:tr h="220409">
                <a:tc>
                  <a:txBody>
                    <a:bodyPr/>
                    <a:lstStyle/>
                    <a:p>
                      <a:pPr marL="0" marR="0" algn="l">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Εξωτερικό προστατευτικό φύλλο (σύστημα Κουτί–Ρολό, ή Εξώφυλλο</a:t>
                      </a:r>
                      <a:r>
                        <a:rPr lang="en-US"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t>
                      </a:r>
                      <a:endPar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25761" marR="25761" marT="0" marB="0"/>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tc>
                  <a:txBody>
                    <a:bodyPr/>
                    <a:lstStyle/>
                    <a:p>
                      <a:pPr marL="0" marR="0" algn="ctr">
                        <a:lnSpc>
                          <a:spcPct val="150000"/>
                        </a:lnSpc>
                        <a:spcBef>
                          <a:spcPts val="0"/>
                        </a:spcBef>
                        <a:spcAft>
                          <a:spcPts val="400"/>
                        </a:spcAft>
                      </a:pPr>
                      <a:r>
                        <a:rPr lang="el-GR" sz="1200" b="0" dirty="0">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a:t>
                      </a:r>
                    </a:p>
                  </a:txBody>
                  <a:tcPr marL="25761" marR="25761" marT="0" marB="0" anchor="b"/>
                </a:tc>
                <a:extLst>
                  <a:ext uri="{0D108BD9-81ED-4DB2-BD59-A6C34878D82A}">
                    <a16:rowId xmlns:a16="http://schemas.microsoft.com/office/drawing/2014/main" xmlns="" val="3819933931"/>
                  </a:ext>
                </a:extLst>
              </a:tr>
              <a:tr h="220409">
                <a:tc>
                  <a:txBody>
                    <a:bodyPr/>
                    <a:lstStyle/>
                    <a:p>
                      <a:pPr marL="0" marR="0" algn="l">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Λοιπά σταθερά ή κινητά συστήματα σκίασης</a:t>
                      </a:r>
                    </a:p>
                  </a:txBody>
                  <a:tcPr marL="25761" marR="25761" marT="0" marB="0"/>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tc>
                  <a:txBody>
                    <a:bodyPr/>
                    <a:lstStyle/>
                    <a:p>
                      <a:pPr marL="0" marR="0" algn="ctr">
                        <a:lnSpc>
                          <a:spcPct val="150000"/>
                        </a:lnSpc>
                        <a:spcBef>
                          <a:spcPts val="0"/>
                        </a:spcBef>
                        <a:spcAft>
                          <a:spcPts val="400"/>
                        </a:spcAft>
                      </a:pPr>
                      <a:r>
                        <a:rPr lang="el-GR" sz="1200" b="0" dirty="0">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a:t>
                      </a:r>
                    </a:p>
                  </a:txBody>
                  <a:tcPr marL="25761" marR="25761" marT="0" marB="0" anchor="b"/>
                </a:tc>
                <a:extLst>
                  <a:ext uri="{0D108BD9-81ED-4DB2-BD59-A6C34878D82A}">
                    <a16:rowId xmlns:a16="http://schemas.microsoft.com/office/drawing/2014/main" xmlns="" val="744446645"/>
                  </a:ext>
                </a:extLst>
              </a:tr>
              <a:tr h="220409">
                <a:tc>
                  <a:txBody>
                    <a:bodyPr/>
                    <a:lstStyle/>
                    <a:p>
                      <a:pPr marL="0" marR="0" algn="l">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Συστήματα Μηχανικού Αερισμού με ανάκτηση θερμότητας </a:t>
                      </a:r>
                    </a:p>
                  </a:txBody>
                  <a:tcPr marL="25761" marR="25761" marT="0" marB="0"/>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tc>
                  <a:txBody>
                    <a:bodyPr/>
                    <a:lstStyle/>
                    <a:p>
                      <a:pPr marL="0" marR="0" algn="ctr">
                        <a:lnSpc>
                          <a:spcPct val="150000"/>
                        </a:lnSpc>
                        <a:spcBef>
                          <a:spcPts val="0"/>
                        </a:spcBef>
                        <a:spcAft>
                          <a:spcPts val="400"/>
                        </a:spcAft>
                      </a:pPr>
                      <a:r>
                        <a:rPr lang="el-GR" sz="1200" b="0" dirty="0">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a:t>
                      </a:r>
                    </a:p>
                  </a:txBody>
                  <a:tcPr marL="25761" marR="25761" marT="0" marB="0" anchor="b"/>
                </a:tc>
                <a:extLst>
                  <a:ext uri="{0D108BD9-81ED-4DB2-BD59-A6C34878D82A}">
                    <a16:rowId xmlns:a16="http://schemas.microsoft.com/office/drawing/2014/main" xmlns="" val="1754760309"/>
                  </a:ext>
                </a:extLst>
              </a:tr>
            </a:tbl>
          </a:graphicData>
        </a:graphic>
      </p:graphicFrame>
    </p:spTree>
    <p:extLst>
      <p:ext uri="{BB962C8B-B14F-4D97-AF65-F5344CB8AC3E}">
        <p14:creationId xmlns:p14="http://schemas.microsoft.com/office/powerpoint/2010/main" val="2898176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34230D-504E-4B27-ABD8-ACA9ABF66F2F}"/>
              </a:ext>
            </a:extLst>
          </p:cNvPr>
          <p:cNvSpPr>
            <a:spLocks noGrp="1"/>
          </p:cNvSpPr>
          <p:nvPr>
            <p:ph type="title"/>
          </p:nvPr>
        </p:nvSpPr>
        <p:spPr/>
        <p:txBody>
          <a:bodyPr>
            <a:normAutofit/>
          </a:bodyPr>
          <a:lstStyle/>
          <a:p>
            <a:r>
              <a:rPr lang="el-GR" sz="2000" dirty="0"/>
              <a:t>Επιλέξιμες παρεμβάσεις ανά τύπο κατοικίας - αίτησης</a:t>
            </a:r>
          </a:p>
        </p:txBody>
      </p:sp>
      <p:graphicFrame>
        <p:nvGraphicFramePr>
          <p:cNvPr id="5" name="Table 4">
            <a:extLst>
              <a:ext uri="{FF2B5EF4-FFF2-40B4-BE49-F238E27FC236}">
                <a16:creationId xmlns:a16="http://schemas.microsoft.com/office/drawing/2014/main" xmlns="" id="{E189A0F9-A33B-42D5-8974-CFFB219B752F}"/>
              </a:ext>
            </a:extLst>
          </p:cNvPr>
          <p:cNvGraphicFramePr>
            <a:graphicFrameLocks noGrp="1"/>
          </p:cNvGraphicFramePr>
          <p:nvPr>
            <p:extLst>
              <p:ext uri="{D42A27DB-BD31-4B8C-83A1-F6EECF244321}">
                <p14:modId xmlns:p14="http://schemas.microsoft.com/office/powerpoint/2010/main" val="1168962409"/>
              </p:ext>
            </p:extLst>
          </p:nvPr>
        </p:nvGraphicFramePr>
        <p:xfrm>
          <a:off x="609600" y="1458352"/>
          <a:ext cx="10897214" cy="5212080"/>
        </p:xfrm>
        <a:graphic>
          <a:graphicData uri="http://schemas.openxmlformats.org/drawingml/2006/table">
            <a:tbl>
              <a:tblPr firstRow="1" firstCol="1" bandRow="1">
                <a:tableStyleId>{5C22544A-7EE6-4342-B048-85BDC9FD1C3A}</a:tableStyleId>
              </a:tblPr>
              <a:tblGrid>
                <a:gridCol w="6984275">
                  <a:extLst>
                    <a:ext uri="{9D8B030D-6E8A-4147-A177-3AD203B41FA5}">
                      <a16:colId xmlns:a16="http://schemas.microsoft.com/office/drawing/2014/main" xmlns="" val="339234627"/>
                    </a:ext>
                  </a:extLst>
                </a:gridCol>
                <a:gridCol w="1524000">
                  <a:extLst>
                    <a:ext uri="{9D8B030D-6E8A-4147-A177-3AD203B41FA5}">
                      <a16:colId xmlns:a16="http://schemas.microsoft.com/office/drawing/2014/main" xmlns="" val="2335462892"/>
                    </a:ext>
                  </a:extLst>
                </a:gridCol>
                <a:gridCol w="1106340">
                  <a:extLst>
                    <a:ext uri="{9D8B030D-6E8A-4147-A177-3AD203B41FA5}">
                      <a16:colId xmlns:a16="http://schemas.microsoft.com/office/drawing/2014/main" xmlns="" val="192393406"/>
                    </a:ext>
                  </a:extLst>
                </a:gridCol>
                <a:gridCol w="1282599">
                  <a:extLst>
                    <a:ext uri="{9D8B030D-6E8A-4147-A177-3AD203B41FA5}">
                      <a16:colId xmlns:a16="http://schemas.microsoft.com/office/drawing/2014/main" xmlns="" val="2551615316"/>
                    </a:ext>
                  </a:extLst>
                </a:gridCol>
              </a:tblGrid>
              <a:tr h="723329">
                <a:tc>
                  <a:txBody>
                    <a:bodyPr/>
                    <a:lstStyle/>
                    <a:p>
                      <a:pPr marL="0" marR="0" algn="ctr">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Κατηγορίες / υποκατηγορίες παρεμβάσεων</a:t>
                      </a:r>
                    </a:p>
                  </a:txBody>
                  <a:tcPr marL="25761" marR="25761" marT="0" marB="0" anchor="ctr"/>
                </a:tc>
                <a:tc>
                  <a:txBody>
                    <a:bodyPr/>
                    <a:lstStyle/>
                    <a:p>
                      <a:pPr marL="0" marR="0" algn="ctr">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Μονοκατοικία/</a:t>
                      </a:r>
                    </a:p>
                    <a:p>
                      <a:pPr marL="0" marR="0" algn="ctr">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Μεμονωμένο διαμέρισμα</a:t>
                      </a:r>
                    </a:p>
                  </a:txBody>
                  <a:tcPr marL="25761" marR="25761" marT="0" marB="0"/>
                </a:tc>
                <a:tc gridSpan="2">
                  <a:txBody>
                    <a:bodyPr/>
                    <a:lstStyle/>
                    <a:p>
                      <a:pPr marL="0" marR="0" algn="ctr">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Πολυκατοικία</a:t>
                      </a:r>
                    </a:p>
                    <a:p>
                      <a:pPr marL="0" marR="0" algn="just">
                        <a:lnSpc>
                          <a:spcPct val="150000"/>
                        </a:lnSpc>
                        <a:spcBef>
                          <a:spcPts val="0"/>
                        </a:spcBef>
                        <a:spcAft>
                          <a:spcPts val="40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a:t>
                      </a:r>
                    </a:p>
                  </a:txBody>
                  <a:tcPr marL="25761" marR="25761" marT="0" marB="0" anchor="ctr"/>
                </a:tc>
                <a:tc hMerge="1">
                  <a:txBody>
                    <a:bodyPr/>
                    <a:lstStyle/>
                    <a:p>
                      <a:endParaRPr lang="el-GR"/>
                    </a:p>
                  </a:txBody>
                  <a:tcPr/>
                </a:tc>
                <a:extLst>
                  <a:ext uri="{0D108BD9-81ED-4DB2-BD59-A6C34878D82A}">
                    <a16:rowId xmlns:a16="http://schemas.microsoft.com/office/drawing/2014/main" xmlns="" val="3226430216"/>
                  </a:ext>
                </a:extLst>
              </a:tr>
              <a:tr h="723329">
                <a:tc>
                  <a:txBody>
                    <a:bodyPr/>
                    <a:lstStyle/>
                    <a:p>
                      <a:pPr marL="0" marR="0" algn="ctr">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a:t>
                      </a:r>
                    </a:p>
                  </a:txBody>
                  <a:tcPr marL="25761" marR="25761" marT="0" marB="0" anchor="ctr"/>
                </a:tc>
                <a:tc>
                  <a:txBody>
                    <a:bodyPr/>
                    <a:lstStyle/>
                    <a:p>
                      <a:pPr marL="0" marR="0" algn="ctr">
                        <a:lnSpc>
                          <a:spcPct val="150000"/>
                        </a:lnSpc>
                        <a:spcBef>
                          <a:spcPts val="0"/>
                        </a:spcBef>
                        <a:spcAft>
                          <a:spcPts val="0"/>
                        </a:spcAft>
                      </a:pPr>
                      <a:r>
                        <a:rPr lang="el-GR" sz="1200" b="0">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 </a:t>
                      </a:r>
                    </a:p>
                  </a:txBody>
                  <a:tcPr marL="25761" marR="25761" marT="0" marB="0"/>
                </a:tc>
                <a:tc>
                  <a:txBody>
                    <a:bodyPr/>
                    <a:lstStyle/>
                    <a:p>
                      <a:pPr marL="0" marR="0" algn="ctr">
                        <a:lnSpc>
                          <a:spcPct val="150000"/>
                        </a:lnSpc>
                        <a:spcBef>
                          <a:spcPts val="0"/>
                        </a:spcBef>
                        <a:spcAft>
                          <a:spcPts val="400"/>
                        </a:spcAft>
                      </a:pPr>
                      <a:r>
                        <a:rPr lang="el-GR" sz="1200" b="0" dirty="0">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Μη κοινόχρηστες (διαμέρισμα)</a:t>
                      </a:r>
                    </a:p>
                  </a:txBody>
                  <a:tcPr marL="25761" marR="25761" marT="0" marB="0" anchor="ctr"/>
                </a:tc>
                <a:tc>
                  <a:txBody>
                    <a:bodyPr/>
                    <a:lstStyle/>
                    <a:p>
                      <a:pPr marL="0" marR="0" algn="ctr">
                        <a:lnSpc>
                          <a:spcPct val="150000"/>
                        </a:lnSpc>
                        <a:spcBef>
                          <a:spcPts val="0"/>
                        </a:spcBef>
                        <a:spcAft>
                          <a:spcPts val="400"/>
                        </a:spcAft>
                      </a:pPr>
                      <a:r>
                        <a:rPr lang="el-GR" sz="1200" b="0" dirty="0">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Κοινόχρηστες</a:t>
                      </a:r>
                    </a:p>
                  </a:txBody>
                  <a:tcPr marL="25761" marR="25761" marT="0" marB="0" anchor="ctr"/>
                </a:tc>
                <a:extLst>
                  <a:ext uri="{0D108BD9-81ED-4DB2-BD59-A6C34878D82A}">
                    <a16:rowId xmlns:a16="http://schemas.microsoft.com/office/drawing/2014/main" xmlns="" val="2577574868"/>
                  </a:ext>
                </a:extLst>
              </a:tr>
              <a:tr h="220409">
                <a:tc>
                  <a:txBody>
                    <a:bodyPr/>
                    <a:lstStyle/>
                    <a:p>
                      <a:pPr marL="0" marR="0" algn="l">
                        <a:lnSpc>
                          <a:spcPct val="150000"/>
                        </a:lnSpc>
                        <a:spcBef>
                          <a:spcPts val="0"/>
                        </a:spcBef>
                        <a:spcAft>
                          <a:spcPts val="0"/>
                        </a:spcAft>
                      </a:pPr>
                      <a:r>
                        <a:rPr lang="el-GR"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 ΘΕΡΜΟΜΟΝΩΣΗ</a:t>
                      </a:r>
                    </a:p>
                  </a:txBody>
                  <a:tcPr marL="25761" marR="25761" marT="0" marB="0" anchor="b"/>
                </a:tc>
                <a:tc>
                  <a:txBody>
                    <a:bodyPr/>
                    <a:lstStyle/>
                    <a:p>
                      <a:pPr marL="0" marR="0" algn="ctr">
                        <a:lnSpc>
                          <a:spcPct val="150000"/>
                        </a:lnSpc>
                        <a:spcBef>
                          <a:spcPts val="0"/>
                        </a:spcBef>
                        <a:spcAft>
                          <a:spcPts val="0"/>
                        </a:spcAft>
                      </a:pPr>
                      <a:r>
                        <a:rPr lang="el-GR" sz="1200">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 </a:t>
                      </a:r>
                    </a:p>
                  </a:txBody>
                  <a:tcPr marL="25761" marR="25761" marT="0" marB="0" anchor="b"/>
                </a:tc>
                <a:tc>
                  <a:txBody>
                    <a:bodyPr/>
                    <a:lstStyle/>
                    <a:p>
                      <a:pPr marL="0" marR="0" algn="ctr">
                        <a:lnSpc>
                          <a:spcPct val="150000"/>
                        </a:lnSpc>
                        <a:spcBef>
                          <a:spcPts val="0"/>
                        </a:spcBef>
                        <a:spcAft>
                          <a:spcPts val="0"/>
                        </a:spcAft>
                      </a:pPr>
                      <a:r>
                        <a:rPr lang="el-GR" sz="1200">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 </a:t>
                      </a:r>
                    </a:p>
                  </a:txBody>
                  <a:tcPr marL="25761" marR="25761" marT="0" marB="0" anchor="b"/>
                </a:tc>
                <a:tc>
                  <a:txBody>
                    <a:bodyPr/>
                    <a:lstStyle/>
                    <a:p>
                      <a:pPr marL="0" marR="0" algn="l">
                        <a:lnSpc>
                          <a:spcPct val="150000"/>
                        </a:lnSpc>
                        <a:spcBef>
                          <a:spcPts val="0"/>
                        </a:spcBef>
                        <a:spcAft>
                          <a:spcPts val="0"/>
                        </a:spcAft>
                      </a:pPr>
                      <a:r>
                        <a:rPr lang="el-GR" sz="1200">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 </a:t>
                      </a:r>
                    </a:p>
                  </a:txBody>
                  <a:tcPr marL="25761" marR="25761" marT="0" marB="0" anchor="b"/>
                </a:tc>
                <a:extLst>
                  <a:ext uri="{0D108BD9-81ED-4DB2-BD59-A6C34878D82A}">
                    <a16:rowId xmlns:a16="http://schemas.microsoft.com/office/drawing/2014/main" xmlns="" val="3282673726"/>
                  </a:ext>
                </a:extLst>
              </a:tr>
              <a:tr h="220409">
                <a:tc>
                  <a:txBody>
                    <a:bodyPr/>
                    <a:lstStyle/>
                    <a:p>
                      <a:pPr marL="0" marR="0" algn="l">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Θερμομόνωση δώματος  εξωτερικά </a:t>
                      </a:r>
                    </a:p>
                  </a:txBody>
                  <a:tcPr marL="25761" marR="25761" marT="0" marB="0"/>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i="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i="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i="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extLst>
                  <a:ext uri="{0D108BD9-81ED-4DB2-BD59-A6C34878D82A}">
                    <a16:rowId xmlns:a16="http://schemas.microsoft.com/office/drawing/2014/main" xmlns="" val="583479943"/>
                  </a:ext>
                </a:extLst>
              </a:tr>
              <a:tr h="220409">
                <a:tc>
                  <a:txBody>
                    <a:bodyPr/>
                    <a:lstStyle/>
                    <a:p>
                      <a:pPr marL="0" marR="0" algn="l">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Θερμομόνωση στέγης ή οριζόντιας οροφής κάτω από μη θερμομονωμένη στέγη </a:t>
                      </a:r>
                    </a:p>
                  </a:txBody>
                  <a:tcPr marL="25761" marR="25761" marT="0" marB="0"/>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i="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i="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i="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b"/>
                </a:tc>
                <a:extLst>
                  <a:ext uri="{0D108BD9-81ED-4DB2-BD59-A6C34878D82A}">
                    <a16:rowId xmlns:a16="http://schemas.microsoft.com/office/drawing/2014/main" xmlns="" val="4311804"/>
                  </a:ext>
                </a:extLst>
              </a:tr>
              <a:tr h="220409">
                <a:tc>
                  <a:txBody>
                    <a:bodyPr/>
                    <a:lstStyle/>
                    <a:p>
                      <a:pPr marL="0" marR="0" algn="l">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Θερμομόνωση </a:t>
                      </a:r>
                      <a:r>
                        <a:rPr lang="el-GR" sz="1200" b="0" dirty="0" err="1">
                          <a:solidFill>
                            <a:schemeClr val="bg1"/>
                          </a:solidFill>
                          <a:effectLst/>
                          <a:latin typeface="Verdana" panose="020B0604030504040204" pitchFamily="34" charset="0"/>
                          <a:ea typeface="Verdana" panose="020B0604030504040204" pitchFamily="34" charset="0"/>
                          <a:cs typeface="Verdana" panose="020B0604030504040204" pitchFamily="34" charset="0"/>
                        </a:rPr>
                        <a:t>εξωτ</a:t>
                      </a: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τοιχοποιίας, φέροντος οργανισμού, δαπέδου επί εδάφους επί  πιλοτής, ή μη θερμαινόμενου χώρου, με επικάλυψη με συνθετικό επίχρισμα </a:t>
                      </a:r>
                    </a:p>
                  </a:txBody>
                  <a:tcPr marL="25761" marR="25761" marT="0" marB="0"/>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ctr"/>
                </a:tc>
                <a:extLst>
                  <a:ext uri="{0D108BD9-81ED-4DB2-BD59-A6C34878D82A}">
                    <a16:rowId xmlns:a16="http://schemas.microsoft.com/office/drawing/2014/main" xmlns="" val="3230664438"/>
                  </a:ext>
                </a:extLst>
              </a:tr>
              <a:tr h="220409">
                <a:tc>
                  <a:txBody>
                    <a:bodyPr/>
                    <a:lstStyle/>
                    <a:p>
                      <a:pPr marL="0" marR="0" algn="l">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Θερμομόνωση </a:t>
                      </a:r>
                      <a:r>
                        <a:rPr lang="el-GR" sz="1200" b="0" dirty="0" err="1">
                          <a:solidFill>
                            <a:schemeClr val="bg1"/>
                          </a:solidFill>
                          <a:effectLst/>
                          <a:latin typeface="Verdana" panose="020B0604030504040204" pitchFamily="34" charset="0"/>
                          <a:ea typeface="Verdana" panose="020B0604030504040204" pitchFamily="34" charset="0"/>
                          <a:cs typeface="Verdana" panose="020B0604030504040204" pitchFamily="34" charset="0"/>
                        </a:rPr>
                        <a:t>εξωτ</a:t>
                      </a: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τοιχοποιίας, φέροντος οργανισμού, δαπέδου επί πιλοτής, ή μη θερμαινόμενου χώρου, με επικάλυψη με ελαφρά </a:t>
                      </a:r>
                      <a:r>
                        <a:rPr lang="el-GR" sz="1200" b="0" dirty="0" err="1">
                          <a:solidFill>
                            <a:schemeClr val="bg1"/>
                          </a:solidFill>
                          <a:effectLst/>
                          <a:latin typeface="Verdana" panose="020B0604030504040204" pitchFamily="34" charset="0"/>
                          <a:ea typeface="Verdana" panose="020B0604030504040204" pitchFamily="34" charset="0"/>
                          <a:cs typeface="Verdana" panose="020B0604030504040204" pitchFamily="34" charset="0"/>
                        </a:rPr>
                        <a:t>πετάσματα</a:t>
                      </a: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a:t>
                      </a:r>
                    </a:p>
                  </a:txBody>
                  <a:tcPr marL="25761" marR="25761" marT="0" marB="0"/>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i="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i="0" u="none" strike="noStrike" kern="1200" cap="none" spc="0" normalizeH="0" baseline="0" noProof="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ctr"/>
                </a:tc>
                <a:extLst>
                  <a:ext uri="{0D108BD9-81ED-4DB2-BD59-A6C34878D82A}">
                    <a16:rowId xmlns:a16="http://schemas.microsoft.com/office/drawing/2014/main" xmlns="" val="2309410077"/>
                  </a:ext>
                </a:extLst>
              </a:tr>
              <a:tr h="220409">
                <a:tc>
                  <a:txBody>
                    <a:bodyPr/>
                    <a:lstStyle/>
                    <a:p>
                      <a:pPr marL="0" marR="0" algn="l">
                        <a:lnSpc>
                          <a:spcPct val="150000"/>
                        </a:lnSpc>
                        <a:spcBef>
                          <a:spcPts val="0"/>
                        </a:spcBef>
                        <a:spcAft>
                          <a:spcPts val="0"/>
                        </a:spcAft>
                      </a:pPr>
                      <a:r>
                        <a:rPr lang="el-GR" sz="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4. ΣΥΣΤΗΜΑΤΑ ΠΑΡΟΧΗΣ ΖΝΧ</a:t>
                      </a:r>
                    </a:p>
                  </a:txBody>
                  <a:tcPr marL="25761" marR="25761" marT="0" marB="0" anchor="b"/>
                </a:tc>
                <a:tc>
                  <a:txBody>
                    <a:bodyPr/>
                    <a:lstStyle/>
                    <a:p>
                      <a:pPr marL="0" marR="0" algn="l">
                        <a:lnSpc>
                          <a:spcPct val="150000"/>
                        </a:lnSpc>
                        <a:spcBef>
                          <a:spcPts val="0"/>
                        </a:spcBef>
                        <a:spcAft>
                          <a:spcPts val="0"/>
                        </a:spcAft>
                      </a:pPr>
                      <a:r>
                        <a:rPr lang="el-GR" sz="1100" dirty="0">
                          <a:solidFill>
                            <a:schemeClr val="accent1">
                              <a:lumMod val="75000"/>
                            </a:schemeClr>
                          </a:solidFill>
                          <a:effectLst/>
                          <a:latin typeface="Arial" panose="020B0604020202020204" pitchFamily="34" charset="0"/>
                          <a:ea typeface="Roboto" panose="02000000000000000000" pitchFamily="2" charset="0"/>
                          <a:cs typeface="Arial" panose="020B0604020202020204" pitchFamily="34" charset="0"/>
                        </a:rPr>
                        <a:t> </a:t>
                      </a:r>
                    </a:p>
                  </a:txBody>
                  <a:tcPr marL="25761" marR="25761" marT="0" marB="0" anchor="ctr"/>
                </a:tc>
                <a:tc>
                  <a:txBody>
                    <a:bodyPr/>
                    <a:lstStyle/>
                    <a:p>
                      <a:pPr marL="0" marR="0" algn="l">
                        <a:lnSpc>
                          <a:spcPct val="150000"/>
                        </a:lnSpc>
                        <a:spcBef>
                          <a:spcPts val="0"/>
                        </a:spcBef>
                        <a:spcAft>
                          <a:spcPts val="0"/>
                        </a:spcAft>
                      </a:pPr>
                      <a:r>
                        <a:rPr lang="el-GR" sz="1100" dirty="0">
                          <a:solidFill>
                            <a:schemeClr val="accent1">
                              <a:lumMod val="75000"/>
                            </a:schemeClr>
                          </a:solidFill>
                          <a:effectLst/>
                          <a:latin typeface="Arial" panose="020B0604020202020204" pitchFamily="34" charset="0"/>
                          <a:ea typeface="Roboto" panose="02000000000000000000" pitchFamily="2" charset="0"/>
                          <a:cs typeface="Arial" panose="020B0604020202020204" pitchFamily="34" charset="0"/>
                        </a:rPr>
                        <a:t> </a:t>
                      </a:r>
                    </a:p>
                  </a:txBody>
                  <a:tcPr marL="25761" marR="25761" marT="0" marB="0" anchor="b"/>
                </a:tc>
                <a:tc>
                  <a:txBody>
                    <a:bodyPr/>
                    <a:lstStyle/>
                    <a:p>
                      <a:pPr marL="0" marR="0" algn="l">
                        <a:lnSpc>
                          <a:spcPct val="150000"/>
                        </a:lnSpc>
                        <a:spcBef>
                          <a:spcPts val="0"/>
                        </a:spcBef>
                        <a:spcAft>
                          <a:spcPts val="0"/>
                        </a:spcAft>
                      </a:pPr>
                      <a:r>
                        <a:rPr lang="el-GR" sz="1100">
                          <a:solidFill>
                            <a:schemeClr val="accent1">
                              <a:lumMod val="75000"/>
                            </a:schemeClr>
                          </a:solidFill>
                          <a:effectLst/>
                          <a:latin typeface="Arial" panose="020B0604020202020204" pitchFamily="34" charset="0"/>
                          <a:ea typeface="Roboto" panose="02000000000000000000" pitchFamily="2" charset="0"/>
                          <a:cs typeface="Arial" panose="020B0604020202020204" pitchFamily="34" charset="0"/>
                        </a:rPr>
                        <a:t> </a:t>
                      </a:r>
                    </a:p>
                  </a:txBody>
                  <a:tcPr marL="25761" marR="25761" marT="0" marB="0" anchor="b"/>
                </a:tc>
                <a:extLst>
                  <a:ext uri="{0D108BD9-81ED-4DB2-BD59-A6C34878D82A}">
                    <a16:rowId xmlns:a16="http://schemas.microsoft.com/office/drawing/2014/main" xmlns="" val="2203409148"/>
                  </a:ext>
                </a:extLst>
              </a:tr>
              <a:tr h="220409">
                <a:tc>
                  <a:txBody>
                    <a:bodyPr/>
                    <a:lstStyle/>
                    <a:p>
                      <a:pPr marL="0" marR="0" algn="l">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Ηλιακό θερμοσιφωνικό σύστημα συλλέκτη – ταμιευτήρα αποθήκευσης ΖΝΧ </a:t>
                      </a:r>
                    </a:p>
                  </a:txBody>
                  <a:tcPr marL="25761" marR="25761" marT="0" marB="0"/>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nchor="b"/>
                </a:tc>
                <a:tc>
                  <a:txBody>
                    <a:bodyPr/>
                    <a:lstStyle/>
                    <a:p>
                      <a:pPr marL="0" marR="0" algn="ctr">
                        <a:lnSpc>
                          <a:spcPct val="150000"/>
                        </a:lnSpc>
                        <a:spcBef>
                          <a:spcPts val="0"/>
                        </a:spcBef>
                        <a:spcAft>
                          <a:spcPts val="400"/>
                        </a:spcAft>
                      </a:pPr>
                      <a:r>
                        <a:rPr lang="el-GR" sz="1100" dirty="0">
                          <a:solidFill>
                            <a:schemeClr val="accent1">
                              <a:lumMod val="75000"/>
                            </a:schemeClr>
                          </a:solidFill>
                          <a:effectLst/>
                          <a:latin typeface="Arial" panose="020B0604020202020204" pitchFamily="34" charset="0"/>
                          <a:ea typeface="Roboto" panose="02000000000000000000" pitchFamily="2" charset="0"/>
                          <a:cs typeface="Arial" panose="020B0604020202020204" pitchFamily="34" charset="0"/>
                        </a:rPr>
                        <a:t>─</a:t>
                      </a:r>
                    </a:p>
                  </a:txBody>
                  <a:tcPr marL="25761" marR="25761" marT="0" marB="0" anchor="b"/>
                </a:tc>
                <a:extLst>
                  <a:ext uri="{0D108BD9-81ED-4DB2-BD59-A6C34878D82A}">
                    <a16:rowId xmlns:a16="http://schemas.microsoft.com/office/drawing/2014/main" xmlns="" val="607560470"/>
                  </a:ext>
                </a:extLst>
              </a:tr>
              <a:tr h="220409">
                <a:tc>
                  <a:txBody>
                    <a:bodyPr/>
                    <a:lstStyle/>
                    <a:p>
                      <a:pPr marL="0" marR="0" algn="l">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Ηλιoθερμικό σύστημα συλλέκτη – ταμιευτήρα αποθήκευσης ΖΝΧ βεβιασμένης κυκλοφορίας</a:t>
                      </a:r>
                    </a:p>
                  </a:txBody>
                  <a:tcPr marL="25761" marR="25761" marT="0" marB="0"/>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tc>
                <a:extLst>
                  <a:ext uri="{0D108BD9-81ED-4DB2-BD59-A6C34878D82A}">
                    <a16:rowId xmlns:a16="http://schemas.microsoft.com/office/drawing/2014/main" xmlns="" val="591698521"/>
                  </a:ext>
                </a:extLst>
              </a:tr>
              <a:tr h="220409">
                <a:tc>
                  <a:txBody>
                    <a:bodyPr/>
                    <a:lstStyle/>
                    <a:p>
                      <a:pPr marL="0" marR="0" algn="l">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Ηλιoθερμικό σύστημα παροχής ΖΝΧ και υποβοήθησης θέρμανσης χώρου </a:t>
                      </a:r>
                    </a:p>
                  </a:txBody>
                  <a:tcPr marL="25761" marR="25761" marT="0" marB="0"/>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tc>
                <a:extLst>
                  <a:ext uri="{0D108BD9-81ED-4DB2-BD59-A6C34878D82A}">
                    <a16:rowId xmlns:a16="http://schemas.microsoft.com/office/drawing/2014/main" xmlns="" val="4164921133"/>
                  </a:ext>
                </a:extLst>
              </a:tr>
              <a:tr h="220409">
                <a:tc>
                  <a:txBody>
                    <a:bodyPr/>
                    <a:lstStyle/>
                    <a:p>
                      <a:pPr marL="0" marR="0" algn="l">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Αντλία θερμότητας </a:t>
                      </a:r>
                    </a:p>
                  </a:txBody>
                  <a:tcPr marL="25761" marR="25761" marT="0" marB="0"/>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tc>
                <a:tc>
                  <a:txBody>
                    <a:bodyPr/>
                    <a:lstStyle/>
                    <a:p>
                      <a:pPr marL="0" marR="0" algn="ctr">
                        <a:lnSpc>
                          <a:spcPct val="150000"/>
                        </a:lnSpc>
                        <a:spcBef>
                          <a:spcPts val="0"/>
                        </a:spcBef>
                        <a:spcAft>
                          <a:spcPts val="400"/>
                        </a:spcAft>
                      </a:pPr>
                      <a:r>
                        <a:rPr lang="el-GR" sz="1100" dirty="0">
                          <a:solidFill>
                            <a:schemeClr val="accent1">
                              <a:lumMod val="75000"/>
                            </a:schemeClr>
                          </a:solidFill>
                          <a:effectLst/>
                          <a:latin typeface="Arial" panose="020B0604020202020204" pitchFamily="34" charset="0"/>
                          <a:ea typeface="Roboto" panose="02000000000000000000" pitchFamily="2" charset="0"/>
                          <a:cs typeface="Arial" panose="020B0604020202020204" pitchFamily="34" charset="0"/>
                        </a:rPr>
                        <a:t>─</a:t>
                      </a:r>
                    </a:p>
                  </a:txBody>
                  <a:tcPr marL="25761" marR="25761" marT="0" marB="0"/>
                </a:tc>
                <a:extLst>
                  <a:ext uri="{0D108BD9-81ED-4DB2-BD59-A6C34878D82A}">
                    <a16:rowId xmlns:a16="http://schemas.microsoft.com/office/drawing/2014/main" xmlns="" val="1706405338"/>
                  </a:ext>
                </a:extLst>
              </a:tr>
            </a:tbl>
          </a:graphicData>
        </a:graphic>
      </p:graphicFrame>
    </p:spTree>
    <p:extLst>
      <p:ext uri="{BB962C8B-B14F-4D97-AF65-F5344CB8AC3E}">
        <p14:creationId xmlns:p14="http://schemas.microsoft.com/office/powerpoint/2010/main" val="219005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xmlns="" id="{AE664C51-DD35-5C47-8629-696EA2254F22}"/>
              </a:ext>
            </a:extLst>
          </p:cNvPr>
          <p:cNvSpPr>
            <a:spLocks noGrp="1"/>
          </p:cNvSpPr>
          <p:nvPr>
            <p:ph type="sldNum" sz="quarter" idx="10"/>
          </p:nvPr>
        </p:nvSpPr>
        <p:spPr/>
        <p:txBody>
          <a:bodyPr/>
          <a:lstStyle/>
          <a:p>
            <a:pPr>
              <a:defRPr/>
            </a:pPr>
            <a:fld id="{CEEAD2AE-396D-4C5C-8389-DAC89B90429D}" type="slidenum">
              <a:rPr lang="en-US" smtClean="0"/>
              <a:pPr>
                <a:defRPr/>
              </a:pPr>
              <a:t>2</a:t>
            </a:fld>
            <a:endParaRPr lang="en-US"/>
          </a:p>
        </p:txBody>
      </p:sp>
      <p:sp>
        <p:nvSpPr>
          <p:cNvPr id="3" name="Τίτλος 2">
            <a:extLst>
              <a:ext uri="{FF2B5EF4-FFF2-40B4-BE49-F238E27FC236}">
                <a16:creationId xmlns:a16="http://schemas.microsoft.com/office/drawing/2014/main" xmlns="" id="{153FA4BA-D050-0049-988C-CD2AF13F3513}"/>
              </a:ext>
            </a:extLst>
          </p:cNvPr>
          <p:cNvSpPr>
            <a:spLocks noGrp="1"/>
          </p:cNvSpPr>
          <p:nvPr>
            <p:ph type="ctrTitle"/>
          </p:nvPr>
        </p:nvSpPr>
        <p:spPr/>
        <p:txBody>
          <a:bodyPr/>
          <a:lstStyle/>
          <a:p>
            <a:r>
              <a:rPr lang="el-GR" dirty="0"/>
              <a:t>1.</a:t>
            </a:r>
          </a:p>
        </p:txBody>
      </p:sp>
      <p:sp>
        <p:nvSpPr>
          <p:cNvPr id="4" name="Υπότιτλος 3">
            <a:extLst>
              <a:ext uri="{FF2B5EF4-FFF2-40B4-BE49-F238E27FC236}">
                <a16:creationId xmlns:a16="http://schemas.microsoft.com/office/drawing/2014/main" xmlns="" id="{5AD7C6C6-2303-E746-BAF5-5E092EAC1B8D}"/>
              </a:ext>
            </a:extLst>
          </p:cNvPr>
          <p:cNvSpPr>
            <a:spLocks noGrp="1"/>
          </p:cNvSpPr>
          <p:nvPr>
            <p:ph type="subTitle" idx="1"/>
          </p:nvPr>
        </p:nvSpPr>
        <p:spPr/>
        <p:txBody>
          <a:bodyPr/>
          <a:lstStyle/>
          <a:p>
            <a:pPr>
              <a:lnSpc>
                <a:spcPct val="100000"/>
              </a:lnSpc>
            </a:pPr>
            <a:r>
              <a:rPr lang="el-GR" dirty="0"/>
              <a:t>Εισαγωγή,</a:t>
            </a:r>
          </a:p>
          <a:p>
            <a:pPr>
              <a:lnSpc>
                <a:spcPct val="100000"/>
              </a:lnSpc>
            </a:pPr>
            <a:r>
              <a:rPr lang="el-GR" dirty="0"/>
              <a:t>Βασικές Προτεραιότητες</a:t>
            </a:r>
          </a:p>
        </p:txBody>
      </p:sp>
      <p:cxnSp>
        <p:nvCxnSpPr>
          <p:cNvPr id="5" name="Ευθεία γραμμή σύνδεσης 4">
            <a:extLst>
              <a:ext uri="{FF2B5EF4-FFF2-40B4-BE49-F238E27FC236}">
                <a16:creationId xmlns:a16="http://schemas.microsoft.com/office/drawing/2014/main" xmlns="" id="{F6F5A3A0-9204-BD47-8F6C-6EC59509073F}"/>
              </a:ext>
            </a:extLst>
          </p:cNvPr>
          <p:cNvCxnSpPr>
            <a:cxnSpLocks/>
          </p:cNvCxnSpPr>
          <p:nvPr/>
        </p:nvCxnSpPr>
        <p:spPr>
          <a:xfrm>
            <a:off x="4781550" y="1014413"/>
            <a:ext cx="0" cy="4757737"/>
          </a:xfrm>
          <a:prstGeom prst="line">
            <a:avLst/>
          </a:prstGeom>
          <a:ln w="730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07696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34230D-504E-4B27-ABD8-ACA9ABF66F2F}"/>
              </a:ext>
            </a:extLst>
          </p:cNvPr>
          <p:cNvSpPr>
            <a:spLocks noGrp="1"/>
          </p:cNvSpPr>
          <p:nvPr>
            <p:ph type="title"/>
          </p:nvPr>
        </p:nvSpPr>
        <p:spPr/>
        <p:txBody>
          <a:bodyPr>
            <a:normAutofit/>
          </a:bodyPr>
          <a:lstStyle/>
          <a:p>
            <a:r>
              <a:rPr lang="el-GR" sz="2000" dirty="0"/>
              <a:t>Επιλέξιμες παρεμβάσεις ανά τύπο κατοικίας - αίτησης</a:t>
            </a:r>
          </a:p>
        </p:txBody>
      </p:sp>
      <p:graphicFrame>
        <p:nvGraphicFramePr>
          <p:cNvPr id="5" name="Table 4">
            <a:extLst>
              <a:ext uri="{FF2B5EF4-FFF2-40B4-BE49-F238E27FC236}">
                <a16:creationId xmlns:a16="http://schemas.microsoft.com/office/drawing/2014/main" xmlns="" id="{E189A0F9-A33B-42D5-8974-CFFB219B752F}"/>
              </a:ext>
            </a:extLst>
          </p:cNvPr>
          <p:cNvGraphicFramePr>
            <a:graphicFrameLocks noGrp="1"/>
          </p:cNvGraphicFramePr>
          <p:nvPr>
            <p:extLst>
              <p:ext uri="{D42A27DB-BD31-4B8C-83A1-F6EECF244321}">
                <p14:modId xmlns:p14="http://schemas.microsoft.com/office/powerpoint/2010/main" val="3054502057"/>
              </p:ext>
            </p:extLst>
          </p:nvPr>
        </p:nvGraphicFramePr>
        <p:xfrm>
          <a:off x="609600" y="1388014"/>
          <a:ext cx="10897214" cy="4663440"/>
        </p:xfrm>
        <a:graphic>
          <a:graphicData uri="http://schemas.openxmlformats.org/drawingml/2006/table">
            <a:tbl>
              <a:tblPr firstRow="1" firstCol="1" bandRow="1">
                <a:tableStyleId>{5C22544A-7EE6-4342-B048-85BDC9FD1C3A}</a:tableStyleId>
              </a:tblPr>
              <a:tblGrid>
                <a:gridCol w="6984275">
                  <a:extLst>
                    <a:ext uri="{9D8B030D-6E8A-4147-A177-3AD203B41FA5}">
                      <a16:colId xmlns:a16="http://schemas.microsoft.com/office/drawing/2014/main" xmlns="" val="339234627"/>
                    </a:ext>
                  </a:extLst>
                </a:gridCol>
                <a:gridCol w="1524000">
                  <a:extLst>
                    <a:ext uri="{9D8B030D-6E8A-4147-A177-3AD203B41FA5}">
                      <a16:colId xmlns:a16="http://schemas.microsoft.com/office/drawing/2014/main" xmlns="" val="2335462892"/>
                    </a:ext>
                  </a:extLst>
                </a:gridCol>
                <a:gridCol w="1106340">
                  <a:extLst>
                    <a:ext uri="{9D8B030D-6E8A-4147-A177-3AD203B41FA5}">
                      <a16:colId xmlns:a16="http://schemas.microsoft.com/office/drawing/2014/main" xmlns="" val="192393406"/>
                    </a:ext>
                  </a:extLst>
                </a:gridCol>
                <a:gridCol w="1282599">
                  <a:extLst>
                    <a:ext uri="{9D8B030D-6E8A-4147-A177-3AD203B41FA5}">
                      <a16:colId xmlns:a16="http://schemas.microsoft.com/office/drawing/2014/main" xmlns="" val="2551615316"/>
                    </a:ext>
                  </a:extLst>
                </a:gridCol>
              </a:tblGrid>
              <a:tr h="723329">
                <a:tc>
                  <a:txBody>
                    <a:bodyPr/>
                    <a:lstStyle/>
                    <a:p>
                      <a:pPr marL="0" marR="0" algn="ctr">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Κατηγορίες / υποκατηγορίες παρεμβάσεων</a:t>
                      </a:r>
                    </a:p>
                  </a:txBody>
                  <a:tcPr marL="25761" marR="25761" marT="0" marB="0" anchor="ctr"/>
                </a:tc>
                <a:tc>
                  <a:txBody>
                    <a:bodyPr/>
                    <a:lstStyle/>
                    <a:p>
                      <a:pPr marL="0" marR="0" algn="ctr">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Μονοκατοικία/</a:t>
                      </a:r>
                    </a:p>
                    <a:p>
                      <a:pPr marL="0" marR="0" algn="ctr">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Μεμονωμένο διαμέρισμα</a:t>
                      </a:r>
                    </a:p>
                  </a:txBody>
                  <a:tcPr marL="25761" marR="25761" marT="0" marB="0" anchor="ctr"/>
                </a:tc>
                <a:tc gridSpan="2">
                  <a:txBody>
                    <a:bodyPr/>
                    <a:lstStyle/>
                    <a:p>
                      <a:pPr marL="0" marR="0" algn="ctr">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Πολυκατοικία</a:t>
                      </a:r>
                    </a:p>
                    <a:p>
                      <a:pPr marL="0" marR="0" algn="just">
                        <a:lnSpc>
                          <a:spcPct val="150000"/>
                        </a:lnSpc>
                        <a:spcBef>
                          <a:spcPts val="0"/>
                        </a:spcBef>
                        <a:spcAft>
                          <a:spcPts val="40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a:t>
                      </a:r>
                    </a:p>
                  </a:txBody>
                  <a:tcPr marL="25761" marR="25761" marT="0" marB="0" anchor="ctr"/>
                </a:tc>
                <a:tc hMerge="1">
                  <a:txBody>
                    <a:bodyPr/>
                    <a:lstStyle/>
                    <a:p>
                      <a:endParaRPr lang="el-GR"/>
                    </a:p>
                  </a:txBody>
                  <a:tcPr/>
                </a:tc>
                <a:extLst>
                  <a:ext uri="{0D108BD9-81ED-4DB2-BD59-A6C34878D82A}">
                    <a16:rowId xmlns:a16="http://schemas.microsoft.com/office/drawing/2014/main" xmlns="" val="3226430216"/>
                  </a:ext>
                </a:extLst>
              </a:tr>
              <a:tr h="723329">
                <a:tc>
                  <a:txBody>
                    <a:bodyPr/>
                    <a:lstStyle/>
                    <a:p>
                      <a:pPr marL="0" marR="0" algn="ctr">
                        <a:lnSpc>
                          <a:spcPct val="150000"/>
                        </a:lnSpc>
                        <a:spcBef>
                          <a:spcPts val="0"/>
                        </a:spcBef>
                        <a:spcAft>
                          <a:spcPts val="0"/>
                        </a:spcAft>
                      </a:pPr>
                      <a:r>
                        <a:rPr lang="el-GR" sz="1200" b="0">
                          <a:solidFill>
                            <a:schemeClr val="bg1"/>
                          </a:solidFill>
                          <a:effectLst/>
                          <a:latin typeface="Verdana" panose="020B0604030504040204" pitchFamily="34" charset="0"/>
                          <a:ea typeface="Verdana" panose="020B0604030504040204" pitchFamily="34" charset="0"/>
                          <a:cs typeface="Verdana" panose="020B0604030504040204" pitchFamily="34" charset="0"/>
                        </a:rPr>
                        <a:t> </a:t>
                      </a:r>
                    </a:p>
                  </a:txBody>
                  <a:tcPr marL="25761" marR="25761" marT="0" marB="0" anchor="ctr"/>
                </a:tc>
                <a:tc>
                  <a:txBody>
                    <a:bodyPr/>
                    <a:lstStyle/>
                    <a:p>
                      <a:pPr marL="0" marR="0" algn="ctr">
                        <a:lnSpc>
                          <a:spcPct val="150000"/>
                        </a:lnSpc>
                        <a:spcBef>
                          <a:spcPts val="0"/>
                        </a:spcBef>
                        <a:spcAft>
                          <a:spcPts val="0"/>
                        </a:spcAft>
                      </a:pPr>
                      <a:r>
                        <a:rPr lang="el-GR" sz="1200" b="0">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 </a:t>
                      </a:r>
                    </a:p>
                  </a:txBody>
                  <a:tcPr marL="25761" marR="25761" marT="0" marB="0" anchor="ctr"/>
                </a:tc>
                <a:tc>
                  <a:txBody>
                    <a:bodyPr/>
                    <a:lstStyle/>
                    <a:p>
                      <a:pPr marL="0" marR="0" algn="ctr">
                        <a:lnSpc>
                          <a:spcPct val="150000"/>
                        </a:lnSpc>
                        <a:spcBef>
                          <a:spcPts val="0"/>
                        </a:spcBef>
                        <a:spcAft>
                          <a:spcPts val="400"/>
                        </a:spcAft>
                      </a:pPr>
                      <a:r>
                        <a:rPr lang="el-GR" sz="1200" b="0" dirty="0">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Μη κοινόχρηστες (διαμέρισμα)</a:t>
                      </a:r>
                    </a:p>
                  </a:txBody>
                  <a:tcPr marL="25761" marR="25761" marT="0" marB="0" anchor="ctr"/>
                </a:tc>
                <a:tc>
                  <a:txBody>
                    <a:bodyPr/>
                    <a:lstStyle/>
                    <a:p>
                      <a:pPr marL="0" marR="0" algn="ctr">
                        <a:lnSpc>
                          <a:spcPct val="150000"/>
                        </a:lnSpc>
                        <a:spcBef>
                          <a:spcPts val="0"/>
                        </a:spcBef>
                        <a:spcAft>
                          <a:spcPts val="400"/>
                        </a:spcAft>
                      </a:pPr>
                      <a:r>
                        <a:rPr lang="el-GR" sz="1200" b="0" dirty="0">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Κοινόχρηστες</a:t>
                      </a:r>
                    </a:p>
                  </a:txBody>
                  <a:tcPr marL="25761" marR="25761" marT="0" marB="0" anchor="ctr"/>
                </a:tc>
                <a:extLst>
                  <a:ext uri="{0D108BD9-81ED-4DB2-BD59-A6C34878D82A}">
                    <a16:rowId xmlns:a16="http://schemas.microsoft.com/office/drawing/2014/main" xmlns="" val="2577574868"/>
                  </a:ext>
                </a:extLst>
              </a:tr>
              <a:tr h="220409">
                <a:tc>
                  <a:txBody>
                    <a:bodyPr/>
                    <a:lstStyle/>
                    <a:p>
                      <a:pPr marL="0" marR="0" algn="l">
                        <a:lnSpc>
                          <a:spcPct val="150000"/>
                        </a:lnSpc>
                        <a:spcBef>
                          <a:spcPts val="0"/>
                        </a:spcBef>
                        <a:spcAft>
                          <a:spcPts val="0"/>
                        </a:spcAft>
                      </a:pPr>
                      <a:r>
                        <a:rPr lang="el-GR" sz="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3. ΣΥΣΤΗΜΑΤΑ ΘΕΡΜΑΝΣΗΣ/ΨΥΞΗΣ</a:t>
                      </a:r>
                    </a:p>
                  </a:txBody>
                  <a:tcPr marL="25761" marR="25761" marT="0" marB="0" anchor="ctr"/>
                </a:tc>
                <a:tc>
                  <a:txBody>
                    <a:bodyPr/>
                    <a:lstStyle/>
                    <a:p>
                      <a:pPr marL="0" marR="0" algn="l">
                        <a:lnSpc>
                          <a:spcPct val="150000"/>
                        </a:lnSpc>
                        <a:spcBef>
                          <a:spcPts val="0"/>
                        </a:spcBef>
                        <a:spcAft>
                          <a:spcPts val="0"/>
                        </a:spcAft>
                      </a:pPr>
                      <a:r>
                        <a:rPr lang="el-GR" sz="1100" dirty="0">
                          <a:solidFill>
                            <a:schemeClr val="accent1">
                              <a:lumMod val="75000"/>
                            </a:schemeClr>
                          </a:solidFill>
                          <a:effectLst/>
                          <a:latin typeface="Arial" panose="020B0604020202020204" pitchFamily="34" charset="0"/>
                          <a:ea typeface="Roboto" panose="02000000000000000000" pitchFamily="2" charset="0"/>
                          <a:cs typeface="Arial" panose="020B0604020202020204" pitchFamily="34" charset="0"/>
                        </a:rPr>
                        <a:t> </a:t>
                      </a:r>
                    </a:p>
                  </a:txBody>
                  <a:tcPr marL="25761" marR="25761" marT="0" marB="0" anchor="ctr"/>
                </a:tc>
                <a:tc>
                  <a:txBody>
                    <a:bodyPr/>
                    <a:lstStyle/>
                    <a:p>
                      <a:pPr marL="0" marR="0" algn="ctr">
                        <a:lnSpc>
                          <a:spcPct val="150000"/>
                        </a:lnSpc>
                        <a:spcBef>
                          <a:spcPts val="0"/>
                        </a:spcBef>
                        <a:spcAft>
                          <a:spcPts val="0"/>
                        </a:spcAft>
                      </a:pPr>
                      <a:r>
                        <a:rPr lang="el-GR" sz="1100" dirty="0">
                          <a:solidFill>
                            <a:schemeClr val="accent1">
                              <a:lumMod val="75000"/>
                            </a:schemeClr>
                          </a:solidFill>
                          <a:effectLst/>
                          <a:latin typeface="Arial" panose="020B0604020202020204" pitchFamily="34" charset="0"/>
                          <a:ea typeface="Roboto" panose="02000000000000000000" pitchFamily="2" charset="0"/>
                          <a:cs typeface="Arial" panose="020B0604020202020204" pitchFamily="34" charset="0"/>
                        </a:rPr>
                        <a:t> </a:t>
                      </a:r>
                    </a:p>
                  </a:txBody>
                  <a:tcPr marL="25761" marR="25761" marT="0" marB="0" anchor="ctr"/>
                </a:tc>
                <a:tc>
                  <a:txBody>
                    <a:bodyPr/>
                    <a:lstStyle/>
                    <a:p>
                      <a:pPr marL="0" marR="0" algn="l">
                        <a:lnSpc>
                          <a:spcPct val="150000"/>
                        </a:lnSpc>
                        <a:spcBef>
                          <a:spcPts val="0"/>
                        </a:spcBef>
                        <a:spcAft>
                          <a:spcPts val="0"/>
                        </a:spcAft>
                      </a:pPr>
                      <a:r>
                        <a:rPr lang="el-GR" sz="1100">
                          <a:solidFill>
                            <a:schemeClr val="accent1">
                              <a:lumMod val="75000"/>
                            </a:schemeClr>
                          </a:solidFill>
                          <a:effectLst/>
                          <a:latin typeface="Arial" panose="020B0604020202020204" pitchFamily="34" charset="0"/>
                          <a:ea typeface="Roboto" panose="02000000000000000000" pitchFamily="2" charset="0"/>
                          <a:cs typeface="Arial" panose="020B0604020202020204" pitchFamily="34" charset="0"/>
                        </a:rPr>
                        <a:t> </a:t>
                      </a:r>
                    </a:p>
                  </a:txBody>
                  <a:tcPr marL="25761" marR="25761" marT="0" marB="0" anchor="ctr"/>
                </a:tc>
                <a:extLst>
                  <a:ext uri="{0D108BD9-81ED-4DB2-BD59-A6C34878D82A}">
                    <a16:rowId xmlns:a16="http://schemas.microsoft.com/office/drawing/2014/main" xmlns="" val="3282673726"/>
                  </a:ext>
                </a:extLst>
              </a:tr>
              <a:tr h="220409">
                <a:tc>
                  <a:txBody>
                    <a:bodyPr/>
                    <a:lstStyle/>
                    <a:p>
                      <a:pPr marL="0" marR="0" algn="l">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Διατάξεις αυτομάτου ελέγχου λειτουργίας συστήματος θέρμανσης</a:t>
                      </a: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nchor="ctr"/>
                </a:tc>
                <a:extLst>
                  <a:ext uri="{0D108BD9-81ED-4DB2-BD59-A6C34878D82A}">
                    <a16:rowId xmlns:a16="http://schemas.microsoft.com/office/drawing/2014/main" xmlns="" val="583479943"/>
                  </a:ext>
                </a:extLst>
              </a:tr>
              <a:tr h="220409">
                <a:tc>
                  <a:txBody>
                    <a:bodyPr/>
                    <a:lstStyle/>
                    <a:p>
                      <a:pPr marL="0" marR="0" algn="l">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Σύστημα καυστήρα – λέβητα Φυσικού Αερίου / Υγραερίου</a:t>
                      </a: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nchor="ctr"/>
                </a:tc>
                <a:extLst>
                  <a:ext uri="{0D108BD9-81ED-4DB2-BD59-A6C34878D82A}">
                    <a16:rowId xmlns:a16="http://schemas.microsoft.com/office/drawing/2014/main" xmlns="" val="4311804"/>
                  </a:ext>
                </a:extLst>
              </a:tr>
              <a:tr h="220409">
                <a:tc>
                  <a:txBody>
                    <a:bodyPr/>
                    <a:lstStyle/>
                    <a:p>
                      <a:pPr marL="0" marR="0" algn="l">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Σύστημα Α/Θ (Θέρμανσης – Ψύξης /  Ελάχιστη απαίτηση ενεργειακής σήμανσης στους  55</a:t>
                      </a:r>
                      <a:r>
                        <a:rPr lang="el-GR" sz="1200" b="0" baseline="30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o</a:t>
                      </a: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C) </a:t>
                      </a: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nchor="ctr"/>
                </a:tc>
                <a:extLst>
                  <a:ext uri="{0D108BD9-81ED-4DB2-BD59-A6C34878D82A}">
                    <a16:rowId xmlns:a16="http://schemas.microsoft.com/office/drawing/2014/main" xmlns="" val="3230664438"/>
                  </a:ext>
                </a:extLst>
              </a:tr>
              <a:tr h="220409">
                <a:tc>
                  <a:txBody>
                    <a:bodyPr/>
                    <a:lstStyle/>
                    <a:p>
                      <a:pPr marL="0" marR="0" algn="l">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Σύστημα γεωθερμικής αντλίας θερμότητας  </a:t>
                      </a: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nchor="ctr"/>
                </a:tc>
                <a:extLst>
                  <a:ext uri="{0D108BD9-81ED-4DB2-BD59-A6C34878D82A}">
                    <a16:rowId xmlns:a16="http://schemas.microsoft.com/office/drawing/2014/main" xmlns="" val="2309410077"/>
                  </a:ext>
                </a:extLst>
              </a:tr>
              <a:tr h="220409">
                <a:tc>
                  <a:txBody>
                    <a:bodyPr/>
                    <a:lstStyle/>
                    <a:p>
                      <a:pPr marL="0" marR="0" algn="l">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Σύστημα συμπαραγωγής Φ.Α. (ΣΗΘΥΑ)  </a:t>
                      </a: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nchor="ctr"/>
                </a:tc>
                <a:extLst>
                  <a:ext uri="{0D108BD9-81ED-4DB2-BD59-A6C34878D82A}">
                    <a16:rowId xmlns:a16="http://schemas.microsoft.com/office/drawing/2014/main" xmlns="" val="3327226084"/>
                  </a:ext>
                </a:extLst>
              </a:tr>
              <a:tr h="220409">
                <a:tc>
                  <a:txBody>
                    <a:bodyPr/>
                    <a:lstStyle/>
                    <a:p>
                      <a:pPr marL="0" marR="0" algn="l">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Σύστημα λέβητα βιομάζας - πελλέτας ξύλου)  </a:t>
                      </a: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nchor="ctr"/>
                </a:tc>
                <a:extLst>
                  <a:ext uri="{0D108BD9-81ED-4DB2-BD59-A6C34878D82A}">
                    <a16:rowId xmlns:a16="http://schemas.microsoft.com/office/drawing/2014/main" xmlns="" val="2117450741"/>
                  </a:ext>
                </a:extLst>
              </a:tr>
              <a:tr h="220409">
                <a:tc>
                  <a:txBody>
                    <a:bodyPr/>
                    <a:lstStyle/>
                    <a:p>
                      <a:pPr marL="0" marR="0" algn="l">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Αντλίες θερμότητας αέρα – αέρα διαιρούμενου τύπου (split </a:t>
                      </a:r>
                      <a:r>
                        <a:rPr lang="en-US"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unit</a:t>
                      </a: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για θέρμανση/ψύξη χώρου </a:t>
                      </a:r>
                      <a:r>
                        <a:rPr lang="el-GR" sz="1200" b="0" baseline="30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a:t>
                      </a:r>
                      <a:endPar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nchor="ctr"/>
                </a:tc>
                <a:tc>
                  <a:txBody>
                    <a:bodyPr/>
                    <a:lstStyle/>
                    <a:p>
                      <a:pPr marL="0" marR="0" algn="ctr">
                        <a:lnSpc>
                          <a:spcPct val="150000"/>
                        </a:lnSpc>
                        <a:spcBef>
                          <a:spcPts val="0"/>
                        </a:spcBef>
                        <a:spcAft>
                          <a:spcPts val="400"/>
                        </a:spcAft>
                      </a:pPr>
                      <a:r>
                        <a:rPr lang="el-GR" sz="1100" dirty="0">
                          <a:solidFill>
                            <a:schemeClr val="accent1">
                              <a:lumMod val="75000"/>
                            </a:schemeClr>
                          </a:solidFill>
                          <a:effectLst/>
                          <a:latin typeface="Arial" panose="020B0604020202020204" pitchFamily="34" charset="0"/>
                          <a:ea typeface="Roboto" panose="02000000000000000000" pitchFamily="2" charset="0"/>
                          <a:cs typeface="Arial" panose="020B0604020202020204" pitchFamily="34" charset="0"/>
                        </a:rPr>
                        <a:t>─</a:t>
                      </a:r>
                    </a:p>
                  </a:txBody>
                  <a:tcPr marL="25761" marR="25761" marT="0" marB="0" anchor="ctr"/>
                </a:tc>
                <a:extLst>
                  <a:ext uri="{0D108BD9-81ED-4DB2-BD59-A6C34878D82A}">
                    <a16:rowId xmlns:a16="http://schemas.microsoft.com/office/drawing/2014/main" xmlns="" val="744446645"/>
                  </a:ext>
                </a:extLst>
              </a:tr>
              <a:tr h="220409">
                <a:tc>
                  <a:txBody>
                    <a:bodyPr/>
                    <a:lstStyle/>
                    <a:p>
                      <a:pPr marL="0" marR="0" algn="l">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Συστήματα Μηχανικού Αερισμού με ανάκτηση θερμότητας </a:t>
                      </a: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200" b="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el-GR" sz="1200" b="0"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25761" marR="25761" marT="0" marB="0" anchor="ctr"/>
                </a:tc>
                <a:tc>
                  <a:txBody>
                    <a:bodyPr/>
                    <a:lstStyle/>
                    <a:p>
                      <a:pPr marL="0" marR="0" algn="ctr">
                        <a:lnSpc>
                          <a:spcPct val="150000"/>
                        </a:lnSpc>
                        <a:spcBef>
                          <a:spcPts val="0"/>
                        </a:spcBef>
                        <a:spcAft>
                          <a:spcPts val="400"/>
                        </a:spcAft>
                      </a:pPr>
                      <a:r>
                        <a:rPr lang="el-GR" sz="1200" b="0" dirty="0">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a:t>
                      </a:r>
                    </a:p>
                  </a:txBody>
                  <a:tcPr marL="25761" marR="25761" marT="0" marB="0" anchor="ctr"/>
                </a:tc>
                <a:extLst>
                  <a:ext uri="{0D108BD9-81ED-4DB2-BD59-A6C34878D82A}">
                    <a16:rowId xmlns:a16="http://schemas.microsoft.com/office/drawing/2014/main" xmlns="" val="1754760309"/>
                  </a:ext>
                </a:extLst>
              </a:tr>
            </a:tbl>
          </a:graphicData>
        </a:graphic>
      </p:graphicFrame>
    </p:spTree>
    <p:extLst>
      <p:ext uri="{BB962C8B-B14F-4D97-AF65-F5344CB8AC3E}">
        <p14:creationId xmlns:p14="http://schemas.microsoft.com/office/powerpoint/2010/main" val="462322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xmlns="" id="{A835D4AB-448C-5540-9708-EEDB8E4AE599}"/>
              </a:ext>
            </a:extLst>
          </p:cNvPr>
          <p:cNvPicPr>
            <a:picLocks noChangeAspect="1"/>
          </p:cNvPicPr>
          <p:nvPr/>
        </p:nvPicPr>
        <p:blipFill rotWithShape="1">
          <a:blip r:embed="rId3"/>
          <a:srcRect l="10837" r="17853" b="-1"/>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2" name="Title 1">
            <a:extLst>
              <a:ext uri="{FF2B5EF4-FFF2-40B4-BE49-F238E27FC236}">
                <a16:creationId xmlns:a16="http://schemas.microsoft.com/office/drawing/2014/main" xmlns="" id="{1234230D-504E-4B27-ABD8-ACA9ABF66F2F}"/>
              </a:ext>
            </a:extLst>
          </p:cNvPr>
          <p:cNvSpPr>
            <a:spLocks noGrp="1"/>
          </p:cNvSpPr>
          <p:nvPr>
            <p:ph type="title"/>
          </p:nvPr>
        </p:nvSpPr>
        <p:spPr/>
        <p:txBody>
          <a:bodyPr>
            <a:normAutofit/>
          </a:bodyPr>
          <a:lstStyle/>
          <a:p>
            <a:r>
              <a:rPr lang="el-GR" sz="2000" dirty="0"/>
              <a:t>Επιλέξιμες παρεμβάσεις ανά τύπο κατοικίας - αίτησης</a:t>
            </a:r>
          </a:p>
        </p:txBody>
      </p:sp>
      <p:graphicFrame>
        <p:nvGraphicFramePr>
          <p:cNvPr id="5" name="Table 4">
            <a:extLst>
              <a:ext uri="{FF2B5EF4-FFF2-40B4-BE49-F238E27FC236}">
                <a16:creationId xmlns:a16="http://schemas.microsoft.com/office/drawing/2014/main" xmlns="" id="{E189A0F9-A33B-42D5-8974-CFFB219B752F}"/>
              </a:ext>
            </a:extLst>
          </p:cNvPr>
          <p:cNvGraphicFramePr>
            <a:graphicFrameLocks noGrp="1"/>
          </p:cNvGraphicFramePr>
          <p:nvPr>
            <p:extLst>
              <p:ext uri="{D42A27DB-BD31-4B8C-83A1-F6EECF244321}">
                <p14:modId xmlns:p14="http://schemas.microsoft.com/office/powerpoint/2010/main" val="1679025150"/>
              </p:ext>
            </p:extLst>
          </p:nvPr>
        </p:nvGraphicFramePr>
        <p:xfrm>
          <a:off x="609600" y="1388014"/>
          <a:ext cx="10897214" cy="2468880"/>
        </p:xfrm>
        <a:graphic>
          <a:graphicData uri="http://schemas.openxmlformats.org/drawingml/2006/table">
            <a:tbl>
              <a:tblPr firstRow="1" firstCol="1" bandRow="1">
                <a:tableStyleId>{5C22544A-7EE6-4342-B048-85BDC9FD1C3A}</a:tableStyleId>
              </a:tblPr>
              <a:tblGrid>
                <a:gridCol w="6984275">
                  <a:extLst>
                    <a:ext uri="{9D8B030D-6E8A-4147-A177-3AD203B41FA5}">
                      <a16:colId xmlns:a16="http://schemas.microsoft.com/office/drawing/2014/main" xmlns="" val="339234627"/>
                    </a:ext>
                  </a:extLst>
                </a:gridCol>
                <a:gridCol w="1524000">
                  <a:extLst>
                    <a:ext uri="{9D8B030D-6E8A-4147-A177-3AD203B41FA5}">
                      <a16:colId xmlns:a16="http://schemas.microsoft.com/office/drawing/2014/main" xmlns="" val="2335462892"/>
                    </a:ext>
                  </a:extLst>
                </a:gridCol>
                <a:gridCol w="1106340">
                  <a:extLst>
                    <a:ext uri="{9D8B030D-6E8A-4147-A177-3AD203B41FA5}">
                      <a16:colId xmlns:a16="http://schemas.microsoft.com/office/drawing/2014/main" xmlns="" val="192393406"/>
                    </a:ext>
                  </a:extLst>
                </a:gridCol>
                <a:gridCol w="1282599">
                  <a:extLst>
                    <a:ext uri="{9D8B030D-6E8A-4147-A177-3AD203B41FA5}">
                      <a16:colId xmlns:a16="http://schemas.microsoft.com/office/drawing/2014/main" xmlns="" val="2551615316"/>
                    </a:ext>
                  </a:extLst>
                </a:gridCol>
              </a:tblGrid>
              <a:tr h="723329">
                <a:tc>
                  <a:txBody>
                    <a:bodyPr/>
                    <a:lstStyle/>
                    <a:p>
                      <a:pPr marL="0" marR="0" algn="ctr">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Κατηγορίες / υποκατηγορίες παρεμβάσεων</a:t>
                      </a:r>
                    </a:p>
                  </a:txBody>
                  <a:tcPr marL="25761" marR="25761" marT="0" marB="0" anchor="ctr"/>
                </a:tc>
                <a:tc>
                  <a:txBody>
                    <a:bodyPr/>
                    <a:lstStyle/>
                    <a:p>
                      <a:pPr marL="0" marR="0" algn="ctr">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Μονοκατοικία/</a:t>
                      </a:r>
                    </a:p>
                    <a:p>
                      <a:pPr marL="0" marR="0" algn="ctr">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Μεμονωμένο διαμέρισμα</a:t>
                      </a:r>
                    </a:p>
                  </a:txBody>
                  <a:tcPr marL="25761" marR="25761" marT="0" marB="0" anchor="ctr"/>
                </a:tc>
                <a:tc gridSpan="2">
                  <a:txBody>
                    <a:bodyPr/>
                    <a:lstStyle/>
                    <a:p>
                      <a:pPr marL="0" marR="0" algn="ctr">
                        <a:lnSpc>
                          <a:spcPct val="150000"/>
                        </a:lnSpc>
                        <a:spcBef>
                          <a:spcPts val="0"/>
                        </a:spcBef>
                        <a:spcAft>
                          <a:spcPts val="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Πολυκατοικία</a:t>
                      </a:r>
                    </a:p>
                    <a:p>
                      <a:pPr marL="0" marR="0" algn="just">
                        <a:lnSpc>
                          <a:spcPct val="150000"/>
                        </a:lnSpc>
                        <a:spcBef>
                          <a:spcPts val="0"/>
                        </a:spcBef>
                        <a:spcAft>
                          <a:spcPts val="400"/>
                        </a:spcAft>
                      </a:pPr>
                      <a:r>
                        <a:rPr lang="el-GR" sz="12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a:t>
                      </a:r>
                    </a:p>
                  </a:txBody>
                  <a:tcPr marL="25761" marR="25761" marT="0" marB="0" anchor="ctr"/>
                </a:tc>
                <a:tc hMerge="1">
                  <a:txBody>
                    <a:bodyPr/>
                    <a:lstStyle/>
                    <a:p>
                      <a:endParaRPr lang="el-GR"/>
                    </a:p>
                  </a:txBody>
                  <a:tcPr/>
                </a:tc>
                <a:extLst>
                  <a:ext uri="{0D108BD9-81ED-4DB2-BD59-A6C34878D82A}">
                    <a16:rowId xmlns:a16="http://schemas.microsoft.com/office/drawing/2014/main" xmlns="" val="3226430216"/>
                  </a:ext>
                </a:extLst>
              </a:tr>
              <a:tr h="723329">
                <a:tc>
                  <a:txBody>
                    <a:bodyPr/>
                    <a:lstStyle/>
                    <a:p>
                      <a:pPr marL="0" marR="0" algn="ctr">
                        <a:lnSpc>
                          <a:spcPct val="150000"/>
                        </a:lnSpc>
                        <a:spcBef>
                          <a:spcPts val="0"/>
                        </a:spcBef>
                        <a:spcAft>
                          <a:spcPts val="0"/>
                        </a:spcAft>
                      </a:pPr>
                      <a:r>
                        <a:rPr lang="el-GR" sz="1200" b="0">
                          <a:solidFill>
                            <a:schemeClr val="bg1"/>
                          </a:solidFill>
                          <a:effectLst/>
                          <a:latin typeface="Verdana" panose="020B0604030504040204" pitchFamily="34" charset="0"/>
                          <a:ea typeface="Verdana" panose="020B0604030504040204" pitchFamily="34" charset="0"/>
                          <a:cs typeface="Verdana" panose="020B0604030504040204" pitchFamily="34" charset="0"/>
                        </a:rPr>
                        <a:t> </a:t>
                      </a:r>
                    </a:p>
                  </a:txBody>
                  <a:tcPr marL="25761" marR="25761" marT="0" marB="0" anchor="ctr"/>
                </a:tc>
                <a:tc>
                  <a:txBody>
                    <a:bodyPr/>
                    <a:lstStyle/>
                    <a:p>
                      <a:pPr marL="0" marR="0" algn="ctr">
                        <a:lnSpc>
                          <a:spcPct val="150000"/>
                        </a:lnSpc>
                        <a:spcBef>
                          <a:spcPts val="0"/>
                        </a:spcBef>
                        <a:spcAft>
                          <a:spcPts val="0"/>
                        </a:spcAft>
                      </a:pPr>
                      <a:r>
                        <a:rPr lang="el-GR" sz="1200" b="0">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 </a:t>
                      </a:r>
                    </a:p>
                  </a:txBody>
                  <a:tcPr marL="25761" marR="25761" marT="0" marB="0" anchor="ctr"/>
                </a:tc>
                <a:tc>
                  <a:txBody>
                    <a:bodyPr/>
                    <a:lstStyle/>
                    <a:p>
                      <a:pPr marL="0" marR="0" algn="ctr">
                        <a:lnSpc>
                          <a:spcPct val="150000"/>
                        </a:lnSpc>
                        <a:spcBef>
                          <a:spcPts val="0"/>
                        </a:spcBef>
                        <a:spcAft>
                          <a:spcPts val="400"/>
                        </a:spcAft>
                      </a:pPr>
                      <a:r>
                        <a:rPr lang="el-GR" sz="1200" b="0" dirty="0">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Μη κοινόχρηστες (διαμέρισμα)</a:t>
                      </a:r>
                    </a:p>
                  </a:txBody>
                  <a:tcPr marL="25761" marR="25761" marT="0" marB="0" anchor="ctr"/>
                </a:tc>
                <a:tc>
                  <a:txBody>
                    <a:bodyPr/>
                    <a:lstStyle/>
                    <a:p>
                      <a:pPr marL="0" marR="0" algn="ctr">
                        <a:lnSpc>
                          <a:spcPct val="150000"/>
                        </a:lnSpc>
                        <a:spcBef>
                          <a:spcPts val="0"/>
                        </a:spcBef>
                        <a:spcAft>
                          <a:spcPts val="400"/>
                        </a:spcAft>
                      </a:pPr>
                      <a:r>
                        <a:rPr lang="el-GR" sz="1200" b="0" dirty="0">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Κοινόχρηστες</a:t>
                      </a:r>
                    </a:p>
                  </a:txBody>
                  <a:tcPr marL="25761" marR="25761" marT="0" marB="0" anchor="ctr"/>
                </a:tc>
                <a:extLst>
                  <a:ext uri="{0D108BD9-81ED-4DB2-BD59-A6C34878D82A}">
                    <a16:rowId xmlns:a16="http://schemas.microsoft.com/office/drawing/2014/main" xmlns="" val="2577574868"/>
                  </a:ext>
                </a:extLst>
              </a:tr>
              <a:tr h="220409">
                <a:tc>
                  <a:txBody>
                    <a:bodyPr/>
                    <a:lstStyle/>
                    <a:p>
                      <a:pPr marL="0" marR="0" algn="l">
                        <a:lnSpc>
                          <a:spcPct val="150000"/>
                        </a:lnSpc>
                        <a:spcBef>
                          <a:spcPts val="0"/>
                        </a:spcBef>
                        <a:spcAft>
                          <a:spcPts val="0"/>
                        </a:spcAft>
                      </a:pPr>
                      <a:r>
                        <a:rPr lang="el-GR" sz="1200" dirty="0">
                          <a:solidFill>
                            <a:schemeClr val="bg1"/>
                          </a:solidFill>
                          <a:effectLst/>
                          <a:latin typeface="Arial" panose="020B0604020202020204" pitchFamily="34" charset="0"/>
                          <a:ea typeface="Roboto" panose="02000000000000000000" pitchFamily="2" charset="0"/>
                          <a:cs typeface="Arial" panose="020B0604020202020204" pitchFamily="34" charset="0"/>
                        </a:rPr>
                        <a:t>5.  ΛΟΙΠΕΣ ΠΑΡΕΜΒΑΣΕΙΣ ΕΞΟΙΚΟΝΟΜΗΣΗΣ</a:t>
                      </a:r>
                      <a:endParaRPr lang="el-GR" sz="1200" strike="sngStrike" dirty="0">
                        <a:solidFill>
                          <a:schemeClr val="bg1"/>
                        </a:solidFill>
                        <a:effectLst/>
                        <a:latin typeface="Arial" panose="020B0604020202020204" pitchFamily="34" charset="0"/>
                        <a:ea typeface="Roboto" panose="02000000000000000000" pitchFamily="2" charset="0"/>
                        <a:cs typeface="Arial" panose="020B0604020202020204" pitchFamily="34" charset="0"/>
                      </a:endParaRPr>
                    </a:p>
                  </a:txBody>
                  <a:tcPr marL="25761" marR="25761" marT="0" marB="0" anchor="b"/>
                </a:tc>
                <a:tc>
                  <a:txBody>
                    <a:bodyPr/>
                    <a:lstStyle/>
                    <a:p>
                      <a:pPr marL="0" marR="0" algn="ctr">
                        <a:lnSpc>
                          <a:spcPct val="150000"/>
                        </a:lnSpc>
                        <a:spcBef>
                          <a:spcPts val="0"/>
                        </a:spcBef>
                        <a:spcAft>
                          <a:spcPts val="0"/>
                        </a:spcAft>
                      </a:pPr>
                      <a:r>
                        <a:rPr lang="el-GR" sz="1100" dirty="0">
                          <a:solidFill>
                            <a:schemeClr val="accent1">
                              <a:lumMod val="75000"/>
                            </a:schemeClr>
                          </a:solidFill>
                          <a:effectLst/>
                          <a:latin typeface="Arial" panose="020B0604020202020204" pitchFamily="34" charset="0"/>
                          <a:ea typeface="Roboto" panose="02000000000000000000" pitchFamily="2" charset="0"/>
                          <a:cs typeface="Arial" panose="020B0604020202020204" pitchFamily="34" charset="0"/>
                        </a:rPr>
                        <a:t> </a:t>
                      </a:r>
                    </a:p>
                  </a:txBody>
                  <a:tcPr marL="25761" marR="25761" marT="0" marB="0" anchor="ctr"/>
                </a:tc>
                <a:tc>
                  <a:txBody>
                    <a:bodyPr/>
                    <a:lstStyle/>
                    <a:p>
                      <a:pPr marL="0" marR="0" algn="l">
                        <a:lnSpc>
                          <a:spcPct val="150000"/>
                        </a:lnSpc>
                        <a:spcBef>
                          <a:spcPts val="0"/>
                        </a:spcBef>
                        <a:spcAft>
                          <a:spcPts val="0"/>
                        </a:spcAft>
                      </a:pPr>
                      <a:r>
                        <a:rPr lang="el-GR" sz="1100" dirty="0">
                          <a:solidFill>
                            <a:schemeClr val="accent1">
                              <a:lumMod val="75000"/>
                            </a:schemeClr>
                          </a:solidFill>
                          <a:effectLst/>
                          <a:latin typeface="Arial" panose="020B0604020202020204" pitchFamily="34" charset="0"/>
                          <a:ea typeface="Roboto" panose="02000000000000000000" pitchFamily="2" charset="0"/>
                          <a:cs typeface="Arial" panose="020B0604020202020204" pitchFamily="34" charset="0"/>
                        </a:rPr>
                        <a:t> </a:t>
                      </a:r>
                    </a:p>
                  </a:txBody>
                  <a:tcPr marL="25761" marR="25761" marT="0" marB="0" anchor="b"/>
                </a:tc>
                <a:tc>
                  <a:txBody>
                    <a:bodyPr/>
                    <a:lstStyle/>
                    <a:p>
                      <a:pPr marL="0" marR="0" algn="l">
                        <a:lnSpc>
                          <a:spcPct val="150000"/>
                        </a:lnSpc>
                        <a:spcBef>
                          <a:spcPts val="0"/>
                        </a:spcBef>
                        <a:spcAft>
                          <a:spcPts val="0"/>
                        </a:spcAft>
                      </a:pPr>
                      <a:r>
                        <a:rPr lang="el-GR" sz="1100" dirty="0">
                          <a:solidFill>
                            <a:schemeClr val="accent1">
                              <a:lumMod val="75000"/>
                            </a:schemeClr>
                          </a:solidFill>
                          <a:effectLst/>
                          <a:latin typeface="Arial" panose="020B0604020202020204" pitchFamily="34" charset="0"/>
                          <a:ea typeface="Roboto" panose="02000000000000000000" pitchFamily="2" charset="0"/>
                          <a:cs typeface="Arial" panose="020B0604020202020204" pitchFamily="34" charset="0"/>
                        </a:rPr>
                        <a:t> </a:t>
                      </a:r>
                    </a:p>
                  </a:txBody>
                  <a:tcPr marL="25761" marR="25761" marT="0" marB="0" anchor="b"/>
                </a:tc>
                <a:extLst>
                  <a:ext uri="{0D108BD9-81ED-4DB2-BD59-A6C34878D82A}">
                    <a16:rowId xmlns:a16="http://schemas.microsoft.com/office/drawing/2014/main" xmlns="" val="3282673726"/>
                  </a:ext>
                </a:extLst>
              </a:tr>
              <a:tr h="220409">
                <a:tc>
                  <a:txBody>
                    <a:bodyPr/>
                    <a:lstStyle/>
                    <a:p>
                      <a:pPr marL="0" marR="0" algn="l">
                        <a:lnSpc>
                          <a:spcPct val="150000"/>
                        </a:lnSpc>
                        <a:spcBef>
                          <a:spcPts val="0"/>
                        </a:spcBef>
                        <a:spcAft>
                          <a:spcPts val="0"/>
                        </a:spcAft>
                      </a:pPr>
                      <a:r>
                        <a:rPr lang="el-GR" sz="1200" b="0" dirty="0">
                          <a:solidFill>
                            <a:schemeClr val="bg1"/>
                          </a:solidFill>
                          <a:effectLst/>
                          <a:latin typeface="Arial" panose="020B0604020202020204" pitchFamily="34" charset="0"/>
                          <a:ea typeface="Roboto" panose="02000000000000000000" pitchFamily="2" charset="0"/>
                          <a:cs typeface="Arial" panose="020B0604020202020204" pitchFamily="34" charset="0"/>
                        </a:rPr>
                        <a:t>Συσκευές διαχείρισης ενέργειας (</a:t>
                      </a:r>
                      <a:r>
                        <a:rPr lang="el-GR" sz="1200" b="0" dirty="0" err="1">
                          <a:solidFill>
                            <a:schemeClr val="bg1"/>
                          </a:solidFill>
                          <a:effectLst/>
                          <a:latin typeface="Arial" panose="020B0604020202020204" pitchFamily="34" charset="0"/>
                          <a:ea typeface="Roboto" panose="02000000000000000000" pitchFamily="2" charset="0"/>
                          <a:cs typeface="Arial" panose="020B0604020202020204" pitchFamily="34" charset="0"/>
                        </a:rPr>
                        <a:t>smart</a:t>
                      </a:r>
                      <a:r>
                        <a:rPr lang="el-GR" sz="1200" b="0" dirty="0">
                          <a:solidFill>
                            <a:schemeClr val="bg1"/>
                          </a:solidFill>
                          <a:effectLst/>
                          <a:latin typeface="Arial" panose="020B0604020202020204" pitchFamily="34" charset="0"/>
                          <a:ea typeface="Roboto" panose="02000000000000000000" pitchFamily="2" charset="0"/>
                          <a:cs typeface="Arial" panose="020B0604020202020204" pitchFamily="34" charset="0"/>
                        </a:rPr>
                        <a:t> </a:t>
                      </a:r>
                      <a:r>
                        <a:rPr lang="el-GR" sz="1200" b="0" dirty="0" err="1">
                          <a:solidFill>
                            <a:schemeClr val="bg1"/>
                          </a:solidFill>
                          <a:effectLst/>
                          <a:latin typeface="Arial" panose="020B0604020202020204" pitchFamily="34" charset="0"/>
                          <a:ea typeface="Roboto" panose="02000000000000000000" pitchFamily="2" charset="0"/>
                          <a:cs typeface="Arial" panose="020B0604020202020204" pitchFamily="34" charset="0"/>
                        </a:rPr>
                        <a:t>home</a:t>
                      </a:r>
                      <a:r>
                        <a:rPr lang="el-GR" sz="1200" b="0" dirty="0">
                          <a:solidFill>
                            <a:schemeClr val="bg1"/>
                          </a:solidFill>
                          <a:effectLst/>
                          <a:latin typeface="Arial" panose="020B0604020202020204" pitchFamily="34" charset="0"/>
                          <a:ea typeface="Roboto" panose="02000000000000000000" pitchFamily="2" charset="0"/>
                          <a:cs typeface="Arial" panose="020B0604020202020204" pitchFamily="34" charset="0"/>
                        </a:rPr>
                        <a:t>)</a:t>
                      </a:r>
                    </a:p>
                  </a:txBody>
                  <a:tcPr marL="25761" marR="25761" marT="0" marB="0"/>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nchor="ctr"/>
                </a:tc>
                <a:tc>
                  <a:txBody>
                    <a:bodyPr/>
                    <a:lstStyle/>
                    <a:p>
                      <a:pPr marL="0" marR="0" lvl="0" indent="0" algn="ctr" defTabSz="914400" rtl="0" eaLnBrk="1" fontAlgn="auto" latinLnBrk="0" hangingPunct="1">
                        <a:lnSpc>
                          <a:spcPct val="150000"/>
                        </a:lnSpc>
                        <a:spcBef>
                          <a:spcPts val="0"/>
                        </a:spcBef>
                        <a:spcAft>
                          <a:spcPts val="400"/>
                        </a:spcAft>
                        <a:buClrTx/>
                        <a:buSzTx/>
                        <a:buFontTx/>
                        <a:buNone/>
                        <a:tabLst/>
                        <a:defRPr/>
                      </a:pPr>
                      <a:r>
                        <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kumimoji="0" lang="el-GR" sz="11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Roboto" panose="02000000000000000000" pitchFamily="2" charset="0"/>
                        <a:cs typeface="Arial" panose="020B0604020202020204" pitchFamily="34" charset="0"/>
                      </a:endParaRPr>
                    </a:p>
                  </a:txBody>
                  <a:tcPr marL="25761" marR="25761" marT="0" marB="0" anchor="b"/>
                </a:tc>
                <a:tc>
                  <a:txBody>
                    <a:bodyPr/>
                    <a:lstStyle/>
                    <a:p>
                      <a:pPr marL="0" marR="0" algn="ctr">
                        <a:lnSpc>
                          <a:spcPct val="150000"/>
                        </a:lnSpc>
                        <a:spcBef>
                          <a:spcPts val="0"/>
                        </a:spcBef>
                        <a:spcAft>
                          <a:spcPts val="0"/>
                        </a:spcAft>
                      </a:pPr>
                      <a:r>
                        <a:rPr lang="el-GR" sz="1100" dirty="0">
                          <a:solidFill>
                            <a:schemeClr val="accent1">
                              <a:lumMod val="75000"/>
                            </a:schemeClr>
                          </a:solidFill>
                          <a:effectLst/>
                          <a:latin typeface="Arial" panose="020B0604020202020204" pitchFamily="34" charset="0"/>
                          <a:ea typeface="Roboto" panose="02000000000000000000" pitchFamily="2" charset="0"/>
                          <a:cs typeface="Arial" panose="020B0604020202020204" pitchFamily="34" charset="0"/>
                        </a:rPr>
                        <a:t>─</a:t>
                      </a:r>
                    </a:p>
                  </a:txBody>
                  <a:tcPr marL="25761" marR="25761" marT="0" marB="0" anchor="b"/>
                </a:tc>
                <a:extLst>
                  <a:ext uri="{0D108BD9-81ED-4DB2-BD59-A6C34878D82A}">
                    <a16:rowId xmlns:a16="http://schemas.microsoft.com/office/drawing/2014/main" xmlns="" val="583479943"/>
                  </a:ext>
                </a:extLst>
              </a:tr>
              <a:tr h="220409">
                <a:tc>
                  <a:txBody>
                    <a:bodyPr/>
                    <a:lstStyle/>
                    <a:p>
                      <a:pPr marL="0" marR="0" algn="l">
                        <a:lnSpc>
                          <a:spcPct val="150000"/>
                        </a:lnSpc>
                        <a:spcBef>
                          <a:spcPts val="0"/>
                        </a:spcBef>
                        <a:spcAft>
                          <a:spcPts val="0"/>
                        </a:spcAft>
                      </a:pPr>
                      <a:r>
                        <a:rPr lang="el-GR" sz="1200" b="0" dirty="0">
                          <a:solidFill>
                            <a:schemeClr val="bg1"/>
                          </a:solidFill>
                          <a:effectLst/>
                          <a:latin typeface="Arial" panose="020B0604020202020204" pitchFamily="34" charset="0"/>
                          <a:ea typeface="Roboto" panose="02000000000000000000" pitchFamily="2" charset="0"/>
                          <a:cs typeface="Arial" panose="020B0604020202020204" pitchFamily="34" charset="0"/>
                        </a:rPr>
                        <a:t>Αναβάθμιση φωτισμού (μόνον για πολυκατοικία)</a:t>
                      </a:r>
                    </a:p>
                  </a:txBody>
                  <a:tcPr marL="25761" marR="25761" marT="0" marB="0"/>
                </a:tc>
                <a:tc>
                  <a:txBody>
                    <a:bodyPr/>
                    <a:lstStyle/>
                    <a:p>
                      <a:pPr marL="0" marR="0" algn="ctr">
                        <a:lnSpc>
                          <a:spcPct val="150000"/>
                        </a:lnSpc>
                        <a:spcBef>
                          <a:spcPts val="0"/>
                        </a:spcBef>
                        <a:spcAft>
                          <a:spcPts val="0"/>
                        </a:spcAft>
                      </a:pPr>
                      <a:r>
                        <a:rPr lang="el-GR" sz="1100" dirty="0">
                          <a:solidFill>
                            <a:schemeClr val="accent1">
                              <a:lumMod val="75000"/>
                            </a:schemeClr>
                          </a:solidFill>
                          <a:effectLst/>
                          <a:latin typeface="Arial" panose="020B0604020202020204" pitchFamily="34" charset="0"/>
                          <a:ea typeface="Roboto" panose="02000000000000000000" pitchFamily="2" charset="0"/>
                          <a:cs typeface="Arial" panose="020B0604020202020204" pitchFamily="34" charset="0"/>
                        </a:rPr>
                        <a:t>─</a:t>
                      </a:r>
                      <a:endParaRPr lang="el-GR" sz="1100" b="0" dirty="0">
                        <a:solidFill>
                          <a:schemeClr val="accent1">
                            <a:lumMod val="75000"/>
                          </a:schemeClr>
                        </a:solidFill>
                        <a:effectLst/>
                        <a:latin typeface="Arial" panose="020B0604020202020204" pitchFamily="34" charset="0"/>
                        <a:ea typeface="Roboto" panose="02000000000000000000" pitchFamily="2" charset="0"/>
                        <a:cs typeface="Arial" panose="020B0604020202020204" pitchFamily="34" charset="0"/>
                      </a:endParaRPr>
                    </a:p>
                  </a:txBody>
                  <a:tcPr marL="25761" marR="25761" marT="0" marB="0" anchor="ctr"/>
                </a:tc>
                <a:tc>
                  <a:txBody>
                    <a:bodyPr/>
                    <a:lstStyle/>
                    <a:p>
                      <a:pPr marL="0" marR="0" algn="ctr">
                        <a:lnSpc>
                          <a:spcPct val="150000"/>
                        </a:lnSpc>
                        <a:spcBef>
                          <a:spcPts val="0"/>
                        </a:spcBef>
                        <a:spcAft>
                          <a:spcPts val="0"/>
                        </a:spcAft>
                      </a:pPr>
                      <a:r>
                        <a:rPr lang="el-GR" sz="1100" dirty="0">
                          <a:solidFill>
                            <a:schemeClr val="accent1">
                              <a:lumMod val="75000"/>
                            </a:schemeClr>
                          </a:solidFill>
                          <a:effectLst/>
                          <a:latin typeface="Arial" panose="020B0604020202020204" pitchFamily="34" charset="0"/>
                          <a:ea typeface="Roboto" panose="02000000000000000000" pitchFamily="2" charset="0"/>
                          <a:cs typeface="Arial" panose="020B0604020202020204" pitchFamily="34" charset="0"/>
                        </a:rPr>
                        <a:t>─</a:t>
                      </a:r>
                    </a:p>
                  </a:txBody>
                  <a:tcPr marL="25761" marR="25761" marT="0" marB="0" anchor="b"/>
                </a:tc>
                <a:tc>
                  <a:txBody>
                    <a:bodyPr/>
                    <a:lstStyle/>
                    <a:p>
                      <a:pPr marL="0" marR="0" algn="ctr">
                        <a:lnSpc>
                          <a:spcPct val="150000"/>
                        </a:lnSpc>
                        <a:spcBef>
                          <a:spcPts val="0"/>
                        </a:spcBef>
                        <a:spcAft>
                          <a:spcPts val="400"/>
                        </a:spcAft>
                      </a:pPr>
                      <a:r>
                        <a:rPr lang="el-GR" sz="1100" dirty="0">
                          <a:solidFill>
                            <a:schemeClr val="accent1">
                              <a:lumMod val="75000"/>
                            </a:schemeClr>
                          </a:solidFill>
                          <a:effectLst/>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a:t>
                      </a:r>
                      <a:endParaRPr lang="el-GR" sz="1100" dirty="0">
                        <a:solidFill>
                          <a:schemeClr val="accent1">
                            <a:lumMod val="75000"/>
                          </a:schemeClr>
                        </a:solidFill>
                        <a:effectLst/>
                        <a:latin typeface="Arial" panose="020B0604020202020204" pitchFamily="34" charset="0"/>
                        <a:ea typeface="Roboto" panose="02000000000000000000" pitchFamily="2" charset="0"/>
                        <a:cs typeface="Arial" panose="020B0604020202020204" pitchFamily="34" charset="0"/>
                      </a:endParaRPr>
                    </a:p>
                  </a:txBody>
                  <a:tcPr marL="25761" marR="25761" marT="0" marB="0" anchor="b"/>
                </a:tc>
                <a:extLst>
                  <a:ext uri="{0D108BD9-81ED-4DB2-BD59-A6C34878D82A}">
                    <a16:rowId xmlns:a16="http://schemas.microsoft.com/office/drawing/2014/main" xmlns="" val="4311804"/>
                  </a:ext>
                </a:extLst>
              </a:tr>
            </a:tbl>
          </a:graphicData>
        </a:graphic>
      </p:graphicFrame>
    </p:spTree>
    <p:extLst>
      <p:ext uri="{BB962C8B-B14F-4D97-AF65-F5344CB8AC3E}">
        <p14:creationId xmlns:p14="http://schemas.microsoft.com/office/powerpoint/2010/main" val="4005261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xmlns="" id="{E58825B2-F26E-DE4F-9354-1B45DBE6B6D6}"/>
              </a:ext>
            </a:extLst>
          </p:cNvPr>
          <p:cNvSpPr>
            <a:spLocks noGrp="1"/>
          </p:cNvSpPr>
          <p:nvPr>
            <p:ph type="title"/>
          </p:nvPr>
        </p:nvSpPr>
        <p:spPr/>
        <p:txBody>
          <a:bodyPr/>
          <a:lstStyle/>
          <a:p>
            <a:r>
              <a:rPr lang="el-GR" dirty="0"/>
              <a:t>Βασικοί Δείκτες</a:t>
            </a:r>
          </a:p>
        </p:txBody>
      </p:sp>
      <p:sp>
        <p:nvSpPr>
          <p:cNvPr id="4" name="Θέση αριθμού διαφάνειας 3">
            <a:extLst>
              <a:ext uri="{FF2B5EF4-FFF2-40B4-BE49-F238E27FC236}">
                <a16:creationId xmlns:a16="http://schemas.microsoft.com/office/drawing/2014/main" xmlns="" id="{C122938B-3808-FD48-AAA7-5D86B35BDA1A}"/>
              </a:ext>
            </a:extLst>
          </p:cNvPr>
          <p:cNvSpPr>
            <a:spLocks noGrp="1"/>
          </p:cNvSpPr>
          <p:nvPr>
            <p:ph type="sldNum" sz="quarter" idx="10"/>
          </p:nvPr>
        </p:nvSpPr>
        <p:spPr/>
        <p:txBody>
          <a:bodyPr/>
          <a:lstStyle/>
          <a:p>
            <a:pPr>
              <a:defRPr/>
            </a:pPr>
            <a:fld id="{CEEAD2AE-396D-4C5C-8389-DAC89B90429D}" type="slidenum">
              <a:rPr lang="en-US" smtClean="0"/>
              <a:pPr>
                <a:defRPr/>
              </a:pPr>
              <a:t>3</a:t>
            </a:fld>
            <a:endParaRPr lang="en-US"/>
          </a:p>
        </p:txBody>
      </p:sp>
      <p:pic>
        <p:nvPicPr>
          <p:cNvPr id="5" name="Picture 7">
            <a:extLst>
              <a:ext uri="{FF2B5EF4-FFF2-40B4-BE49-F238E27FC236}">
                <a16:creationId xmlns:a16="http://schemas.microsoft.com/office/drawing/2014/main" xmlns="" id="{60B6760B-E176-0148-88EC-8BB2C62365DF}"/>
              </a:ext>
            </a:extLst>
          </p:cNvPr>
          <p:cNvPicPr>
            <a:picLocks noChangeAspect="1" noChangeArrowheads="1"/>
          </p:cNvPicPr>
          <p:nvPr/>
        </p:nvPicPr>
        <p:blipFill>
          <a:blip r:embed="rId2"/>
          <a:srcRect l="24678" r="24678"/>
          <a:stretch/>
        </p:blipFill>
        <p:spPr bwMode="auto">
          <a:xfrm>
            <a:off x="10046678" y="543241"/>
            <a:ext cx="1886712" cy="2566456"/>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6" name="Picture 6">
            <a:extLst>
              <a:ext uri="{FF2B5EF4-FFF2-40B4-BE49-F238E27FC236}">
                <a16:creationId xmlns:a16="http://schemas.microsoft.com/office/drawing/2014/main" xmlns="" id="{438BAA7C-87AD-A849-B4A7-5C23D98A4B6C}"/>
              </a:ext>
            </a:extLst>
          </p:cNvPr>
          <p:cNvPicPr>
            <a:picLocks noChangeAspect="1" noChangeArrowheads="1"/>
          </p:cNvPicPr>
          <p:nvPr/>
        </p:nvPicPr>
        <p:blipFill>
          <a:blip r:embed="rId3"/>
          <a:srcRect l="27346" r="27346"/>
          <a:stretch/>
        </p:blipFill>
        <p:spPr bwMode="auto">
          <a:xfrm>
            <a:off x="8053754" y="543241"/>
            <a:ext cx="2142748" cy="2566456"/>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7" name="Picture 5">
            <a:extLst>
              <a:ext uri="{FF2B5EF4-FFF2-40B4-BE49-F238E27FC236}">
                <a16:creationId xmlns:a16="http://schemas.microsoft.com/office/drawing/2014/main" xmlns="" id="{FDEE5EFB-44C1-5748-BA45-CCA5B9E137A9}"/>
              </a:ext>
            </a:extLst>
          </p:cNvPr>
          <p:cNvPicPr>
            <a:picLocks noChangeAspect="1" noChangeArrowheads="1"/>
          </p:cNvPicPr>
          <p:nvPr/>
        </p:nvPicPr>
        <p:blipFill>
          <a:blip r:embed="rId4"/>
          <a:srcRect l="16278" r="16278"/>
          <a:stretch/>
        </p:blipFill>
        <p:spPr bwMode="auto">
          <a:xfrm>
            <a:off x="8053754" y="3285369"/>
            <a:ext cx="3879635" cy="3033859"/>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p:nvSpPr>
          <p:cNvPr id="9" name="TextBox 8">
            <a:extLst>
              <a:ext uri="{FF2B5EF4-FFF2-40B4-BE49-F238E27FC236}">
                <a16:creationId xmlns:a16="http://schemas.microsoft.com/office/drawing/2014/main" xmlns="" id="{BE1195B4-8978-7D42-9DB6-D517DA37D728}"/>
              </a:ext>
            </a:extLst>
          </p:cNvPr>
          <p:cNvSpPr txBox="1"/>
          <p:nvPr/>
        </p:nvSpPr>
        <p:spPr>
          <a:xfrm>
            <a:off x="1732618" y="1061286"/>
            <a:ext cx="6577172" cy="707886"/>
          </a:xfrm>
          <a:prstGeom prst="rect">
            <a:avLst/>
          </a:prstGeom>
          <a:noFill/>
        </p:spPr>
        <p:txBody>
          <a:bodyPr wrap="square" rtlCol="0" anchor="ctr">
            <a:spAutoFit/>
          </a:bodyPr>
          <a:lstStyle/>
          <a:p>
            <a:r>
              <a:rPr lang="el-GR" sz="3600" b="1" dirty="0">
                <a:solidFill>
                  <a:srgbClr val="FFC000"/>
                </a:solidFill>
                <a:latin typeface="Verdana" panose="020B0604030504040204" pitchFamily="34" charset="0"/>
                <a:ea typeface="Verdana" panose="020B0604030504040204" pitchFamily="34" charset="0"/>
                <a:cs typeface="Verdana" panose="020B0604030504040204" pitchFamily="34" charset="0"/>
              </a:rPr>
              <a:t>50.000</a:t>
            </a:r>
            <a:r>
              <a:rPr lang="el-GR" sz="4000" b="1" dirty="0">
                <a:solidFill>
                  <a:srgbClr val="FFC000"/>
                </a:solidFill>
                <a:latin typeface="Verdana" panose="020B0604030504040204" pitchFamily="34" charset="0"/>
                <a:ea typeface="Verdana" panose="020B0604030504040204" pitchFamily="34" charset="0"/>
                <a:cs typeface="Verdana" panose="020B0604030504040204" pitchFamily="34" charset="0"/>
              </a:rPr>
              <a:t> + </a:t>
            </a:r>
            <a:r>
              <a:rPr lang="el-GR" sz="16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οικίες θα αναβαθμιστούν ενεργειακά</a:t>
            </a:r>
            <a:endParaRPr lang="el-GR" sz="1400" b="1" baseline="300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xmlns="" id="{950DFFED-91E7-AA43-A8FC-005C65215E47}"/>
              </a:ext>
            </a:extLst>
          </p:cNvPr>
          <p:cNvSpPr txBox="1"/>
          <p:nvPr/>
        </p:nvSpPr>
        <p:spPr>
          <a:xfrm>
            <a:off x="1732618" y="2354779"/>
            <a:ext cx="6414921" cy="646331"/>
          </a:xfrm>
          <a:prstGeom prst="rect">
            <a:avLst/>
          </a:prstGeom>
          <a:noFill/>
        </p:spPr>
        <p:txBody>
          <a:bodyPr wrap="square" rtlCol="0" anchor="ctr">
            <a:spAutoFit/>
          </a:bodyPr>
          <a:lstStyle/>
          <a:p>
            <a:r>
              <a:rPr lang="el-GR" sz="3600" b="1" dirty="0">
                <a:solidFill>
                  <a:srgbClr val="FFC000"/>
                </a:solidFill>
                <a:latin typeface="Verdana" panose="020B0604030504040204" pitchFamily="34" charset="0"/>
                <a:ea typeface="Verdana" panose="020B0604030504040204" pitchFamily="34" charset="0"/>
                <a:cs typeface="Verdana" panose="020B0604030504040204" pitchFamily="34" charset="0"/>
              </a:rPr>
              <a:t>5.150.000 + </a:t>
            </a:r>
            <a:r>
              <a:rPr lang="en-US" sz="16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m</a:t>
            </a:r>
            <a:r>
              <a:rPr lang="en-US" sz="1600" baseline="300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2</a:t>
            </a:r>
            <a:r>
              <a:rPr lang="en-US" sz="16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l-GR" sz="16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στεγασμένων χώρων</a:t>
            </a:r>
            <a:endParaRPr lang="el-GR" sz="3200"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xmlns="" id="{3F2C3A9C-E4B4-CF45-9B30-486C257CBAC8}"/>
              </a:ext>
            </a:extLst>
          </p:cNvPr>
          <p:cNvSpPr txBox="1"/>
          <p:nvPr/>
        </p:nvSpPr>
        <p:spPr>
          <a:xfrm>
            <a:off x="1732618" y="3458336"/>
            <a:ext cx="6652722" cy="646331"/>
          </a:xfrm>
          <a:prstGeom prst="rect">
            <a:avLst/>
          </a:prstGeom>
          <a:noFill/>
        </p:spPr>
        <p:txBody>
          <a:bodyPr wrap="square" rtlCol="0" anchor="ctr">
            <a:spAutoFit/>
          </a:bodyPr>
          <a:lstStyle/>
          <a:p>
            <a:r>
              <a:rPr lang="el-GR" sz="3600" b="1" dirty="0">
                <a:solidFill>
                  <a:srgbClr val="FFC000"/>
                </a:solidFill>
                <a:latin typeface="Verdana" panose="020B0604030504040204" pitchFamily="34" charset="0"/>
                <a:ea typeface="Verdana" panose="020B0604030504040204" pitchFamily="34" charset="0"/>
                <a:cs typeface="Verdana" panose="020B0604030504040204" pitchFamily="34" charset="0"/>
              </a:rPr>
              <a:t>€ </a:t>
            </a:r>
            <a:r>
              <a:rPr lang="en-US" sz="3600" b="1" dirty="0">
                <a:solidFill>
                  <a:srgbClr val="FFC000"/>
                </a:solidFill>
                <a:latin typeface="Verdana" panose="020B0604030504040204" pitchFamily="34" charset="0"/>
                <a:ea typeface="Verdana" panose="020B0604030504040204" pitchFamily="34" charset="0"/>
                <a:cs typeface="Verdana" panose="020B0604030504040204" pitchFamily="34" charset="0"/>
              </a:rPr>
              <a:t>1,0 </a:t>
            </a:r>
            <a:r>
              <a:rPr lang="el-GR" sz="3600" b="1" dirty="0">
                <a:solidFill>
                  <a:srgbClr val="FFC000"/>
                </a:solidFill>
                <a:latin typeface="Verdana" panose="020B0604030504040204" pitchFamily="34" charset="0"/>
                <a:ea typeface="Verdana" panose="020B0604030504040204" pitchFamily="34" charset="0"/>
                <a:cs typeface="Verdana" panose="020B0604030504040204" pitchFamily="34" charset="0"/>
              </a:rPr>
              <a:t>δις + </a:t>
            </a:r>
            <a:r>
              <a:rPr lang="el-GR" sz="16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συνολική </a:t>
            </a:r>
            <a:r>
              <a:rPr lang="el-GR" sz="1600" dirty="0" err="1">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μόχλευση</a:t>
            </a:r>
            <a:r>
              <a:rPr lang="el-GR" sz="16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 κεφαλαίων</a:t>
            </a:r>
            <a:endParaRPr lang="el-GR" sz="3200"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xmlns="" id="{A5B35208-4857-EA4A-BC1B-F3A9C5B949F8}"/>
              </a:ext>
            </a:extLst>
          </p:cNvPr>
          <p:cNvSpPr txBox="1"/>
          <p:nvPr/>
        </p:nvSpPr>
        <p:spPr>
          <a:xfrm>
            <a:off x="1732618" y="4567162"/>
            <a:ext cx="6652722" cy="707886"/>
          </a:xfrm>
          <a:prstGeom prst="rect">
            <a:avLst/>
          </a:prstGeom>
          <a:noFill/>
        </p:spPr>
        <p:txBody>
          <a:bodyPr wrap="square" rtlCol="0" anchor="ctr">
            <a:spAutoFit/>
          </a:bodyPr>
          <a:lstStyle/>
          <a:p>
            <a:r>
              <a:rPr lang="el-GR" sz="4000" b="1" dirty="0">
                <a:solidFill>
                  <a:srgbClr val="FFC000"/>
                </a:solidFill>
                <a:latin typeface="Verdana" panose="020B0604030504040204" pitchFamily="34" charset="0"/>
                <a:ea typeface="Verdana" panose="020B0604030504040204" pitchFamily="34" charset="0"/>
                <a:cs typeface="Verdana" panose="020B0604030504040204" pitchFamily="34" charset="0"/>
              </a:rPr>
              <a:t>Νέο </a:t>
            </a:r>
            <a:r>
              <a:rPr lang="el-GR" sz="16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σύστημα υποβολής και αξιολόγησης αιτήσεων</a:t>
            </a:r>
            <a:endParaRPr lang="el-GR" sz="3200"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48046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Εικόνα 15">
            <a:extLst>
              <a:ext uri="{FF2B5EF4-FFF2-40B4-BE49-F238E27FC236}">
                <a16:creationId xmlns:a16="http://schemas.microsoft.com/office/drawing/2014/main" xmlns="" id="{71DC3195-7185-E74F-993D-E3B1D783768E}"/>
              </a:ext>
            </a:extLst>
          </p:cNvPr>
          <p:cNvPicPr>
            <a:picLocks noChangeAspect="1"/>
          </p:cNvPicPr>
          <p:nvPr/>
        </p:nvPicPr>
        <p:blipFill rotWithShape="1">
          <a:blip r:embed="rId2"/>
          <a:srcRect l="10837" r="17853" b="-1"/>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2" name="Title 1">
            <a:extLst>
              <a:ext uri="{FF2B5EF4-FFF2-40B4-BE49-F238E27FC236}">
                <a16:creationId xmlns:a16="http://schemas.microsoft.com/office/drawing/2014/main" xmlns="" id="{06BE19D5-E8F2-4957-A724-932909B57A30}"/>
              </a:ext>
            </a:extLst>
          </p:cNvPr>
          <p:cNvSpPr>
            <a:spLocks noGrp="1"/>
          </p:cNvSpPr>
          <p:nvPr>
            <p:ph type="title"/>
          </p:nvPr>
        </p:nvSpPr>
        <p:spPr/>
        <p:txBody>
          <a:bodyPr/>
          <a:lstStyle/>
          <a:p>
            <a:r>
              <a:rPr lang="el-GR" dirty="0"/>
              <a:t>Βασικοί Πυλώνες του προγράμματος</a:t>
            </a:r>
            <a:r>
              <a:rPr lang="el-GR" sz="1600" dirty="0"/>
              <a:t/>
            </a:r>
            <a:br>
              <a:rPr lang="el-GR" sz="1600" dirty="0"/>
            </a:br>
            <a:r>
              <a:rPr lang="el-GR" sz="1600" dirty="0"/>
              <a:t>Υλοποιούμε το πιο μεγάλο πρόγραμμα για πάνω από 50.000 κατοικίες, πιο αποτελεσματικό από ποτέ.</a:t>
            </a:r>
            <a:endParaRPr lang="en-US" dirty="0"/>
          </a:p>
        </p:txBody>
      </p:sp>
      <p:sp>
        <p:nvSpPr>
          <p:cNvPr id="4" name="Rechteck 40">
            <a:extLst>
              <a:ext uri="{FF2B5EF4-FFF2-40B4-BE49-F238E27FC236}">
                <a16:creationId xmlns:a16="http://schemas.microsoft.com/office/drawing/2014/main" xmlns="" id="{8611DE9A-A0B2-47B6-8326-5A1321DA1527}"/>
              </a:ext>
            </a:extLst>
          </p:cNvPr>
          <p:cNvSpPr/>
          <p:nvPr/>
        </p:nvSpPr>
        <p:spPr bwMode="gray">
          <a:xfrm>
            <a:off x="194599" y="3412262"/>
            <a:ext cx="2286000" cy="2480541"/>
          </a:xfrm>
          <a:prstGeom prst="rect">
            <a:avLst/>
          </a:prstGeom>
          <a:solidFill>
            <a:schemeClr val="accent1">
              <a:lumMod val="75000"/>
              <a:alpha val="90000"/>
            </a:schemeClr>
          </a:solidFill>
        </p:spPr>
        <p:txBody>
          <a:bodyPr wrap="square" lIns="91440" tIns="90000" rIns="91440" bIns="36000">
            <a:noAutofit/>
          </a:bodyPr>
          <a:lstStyle/>
          <a:p>
            <a:pPr algn="ctr" defTabSz="1219170" eaLnBrk="0" fontAlgn="base" hangingPunct="0">
              <a:spcBef>
                <a:spcPct val="0"/>
              </a:spcBef>
              <a:spcAft>
                <a:spcPct val="0"/>
              </a:spcAft>
              <a:defRPr/>
            </a:pPr>
            <a:r>
              <a:rPr lang="el-GR" sz="1333" dirty="0">
                <a:solidFill>
                  <a:prstClr val="white"/>
                </a:solidFill>
                <a:latin typeface="Verdana" panose="020B0604030504040204" pitchFamily="34" charset="0"/>
                <a:ea typeface="Verdana" panose="020B0604030504040204" pitchFamily="34" charset="0"/>
              </a:rPr>
              <a:t>Επιτυγχάνουμε υπέρβαση κατά 108% του αντίστοιχου στόχου για την εξοικονόμηση ενέργειας από παρεμβάσεις σε κτήρια</a:t>
            </a:r>
            <a:r>
              <a:rPr lang="en-US" sz="1333" dirty="0">
                <a:solidFill>
                  <a:prstClr val="white"/>
                </a:solidFill>
                <a:latin typeface="Verdana" panose="020B0604030504040204" pitchFamily="34" charset="0"/>
                <a:ea typeface="Verdana" panose="020B0604030504040204" pitchFamily="34" charset="0"/>
              </a:rPr>
              <a:t>, </a:t>
            </a:r>
            <a:r>
              <a:rPr lang="el-GR" sz="1333" dirty="0">
                <a:solidFill>
                  <a:prstClr val="white"/>
                </a:solidFill>
                <a:latin typeface="Verdana" panose="020B0604030504040204" pitchFamily="34" charset="0"/>
                <a:ea typeface="Verdana" panose="020B0604030504040204" pitchFamily="34" charset="0"/>
              </a:rPr>
              <a:t>καθορίζοντας νέα όρια ανά κατηγορία παρέμβασης αναλύοντας τα ιστορικά στοιχεία</a:t>
            </a:r>
          </a:p>
        </p:txBody>
      </p:sp>
      <p:sp>
        <p:nvSpPr>
          <p:cNvPr id="5" name="TextBox 4">
            <a:extLst>
              <a:ext uri="{FF2B5EF4-FFF2-40B4-BE49-F238E27FC236}">
                <a16:creationId xmlns:a16="http://schemas.microsoft.com/office/drawing/2014/main" xmlns="" id="{632D21D0-51A9-4C1E-A6D7-DCE4E4356CA4}"/>
              </a:ext>
            </a:extLst>
          </p:cNvPr>
          <p:cNvSpPr txBox="1"/>
          <p:nvPr/>
        </p:nvSpPr>
        <p:spPr>
          <a:xfrm>
            <a:off x="843074" y="1937951"/>
            <a:ext cx="989053" cy="1850635"/>
          </a:xfrm>
          <a:prstGeom prst="rect">
            <a:avLst/>
          </a:prstGeom>
          <a:noFill/>
        </p:spPr>
        <p:txBody>
          <a:bodyPr wrap="none" lIns="0" tIns="36576" rIns="0" bIns="0" rtlCol="0">
            <a:spAutoFit/>
          </a:bodyPr>
          <a:lstStyle/>
          <a:p>
            <a:pPr algn="ctr" defTabSz="1219170" eaLnBrk="0" fontAlgn="base" hangingPunct="0">
              <a:lnSpc>
                <a:spcPct val="85000"/>
              </a:lnSpc>
              <a:spcBef>
                <a:spcPct val="0"/>
              </a:spcBef>
              <a:spcAft>
                <a:spcPts val="600"/>
              </a:spcAft>
              <a:buClr>
                <a:srgbClr val="FFE600"/>
              </a:buClr>
              <a:buSzPct val="70000"/>
              <a:defRPr/>
            </a:pPr>
            <a:r>
              <a:rPr lang="en-US" sz="13866" b="1" dirty="0">
                <a:solidFill>
                  <a:srgbClr val="4F81BD">
                    <a:lumMod val="75000"/>
                  </a:srgbClr>
                </a:solidFill>
                <a:latin typeface="Arial"/>
              </a:rPr>
              <a:t>1</a:t>
            </a:r>
            <a:endParaRPr lang="en-IN" sz="13866" b="1" dirty="0">
              <a:solidFill>
                <a:srgbClr val="4F81BD">
                  <a:lumMod val="75000"/>
                </a:srgbClr>
              </a:solidFill>
              <a:latin typeface="Arial"/>
            </a:endParaRPr>
          </a:p>
        </p:txBody>
      </p:sp>
      <p:sp>
        <p:nvSpPr>
          <p:cNvPr id="7" name="TextBox 6">
            <a:extLst>
              <a:ext uri="{FF2B5EF4-FFF2-40B4-BE49-F238E27FC236}">
                <a16:creationId xmlns:a16="http://schemas.microsoft.com/office/drawing/2014/main" xmlns="" id="{5C457EDC-ED5B-42DE-8A78-DD058FFD3007}"/>
              </a:ext>
            </a:extLst>
          </p:cNvPr>
          <p:cNvSpPr txBox="1"/>
          <p:nvPr/>
        </p:nvSpPr>
        <p:spPr>
          <a:xfrm>
            <a:off x="3223399" y="1937951"/>
            <a:ext cx="989053" cy="1850635"/>
          </a:xfrm>
          <a:prstGeom prst="rect">
            <a:avLst/>
          </a:prstGeom>
          <a:noFill/>
        </p:spPr>
        <p:txBody>
          <a:bodyPr wrap="none" lIns="0" tIns="36576" rIns="0" bIns="0" rtlCol="0">
            <a:spAutoFit/>
          </a:bodyPr>
          <a:lstStyle/>
          <a:p>
            <a:pPr algn="ctr" defTabSz="1219170" eaLnBrk="0" fontAlgn="base" hangingPunct="0">
              <a:lnSpc>
                <a:spcPct val="85000"/>
              </a:lnSpc>
              <a:spcBef>
                <a:spcPct val="0"/>
              </a:spcBef>
              <a:spcAft>
                <a:spcPts val="600"/>
              </a:spcAft>
              <a:buClr>
                <a:srgbClr val="FFE600"/>
              </a:buClr>
              <a:buSzPct val="70000"/>
              <a:defRPr/>
            </a:pPr>
            <a:r>
              <a:rPr lang="en-US" sz="13866" b="1" dirty="0">
                <a:solidFill>
                  <a:srgbClr val="4F81BD">
                    <a:lumMod val="75000"/>
                  </a:srgbClr>
                </a:solidFill>
                <a:latin typeface="Arial"/>
              </a:rPr>
              <a:t>2</a:t>
            </a:r>
            <a:endParaRPr lang="en-IN" sz="13866" b="1" dirty="0">
              <a:solidFill>
                <a:srgbClr val="4F81BD">
                  <a:lumMod val="75000"/>
                </a:srgbClr>
              </a:solidFill>
              <a:latin typeface="Arial"/>
            </a:endParaRPr>
          </a:p>
        </p:txBody>
      </p:sp>
      <p:sp>
        <p:nvSpPr>
          <p:cNvPr id="9" name="TextBox 8">
            <a:extLst>
              <a:ext uri="{FF2B5EF4-FFF2-40B4-BE49-F238E27FC236}">
                <a16:creationId xmlns:a16="http://schemas.microsoft.com/office/drawing/2014/main" xmlns="" id="{9BCE8A66-0A14-49E6-A6E1-3C13200E15CA}"/>
              </a:ext>
            </a:extLst>
          </p:cNvPr>
          <p:cNvSpPr txBox="1"/>
          <p:nvPr/>
        </p:nvSpPr>
        <p:spPr>
          <a:xfrm>
            <a:off x="5626203" y="1937951"/>
            <a:ext cx="989053" cy="1850635"/>
          </a:xfrm>
          <a:prstGeom prst="rect">
            <a:avLst/>
          </a:prstGeom>
          <a:noFill/>
        </p:spPr>
        <p:txBody>
          <a:bodyPr wrap="none" lIns="0" tIns="36576" rIns="0" bIns="0" rtlCol="0">
            <a:spAutoFit/>
          </a:bodyPr>
          <a:lstStyle/>
          <a:p>
            <a:pPr algn="ctr" defTabSz="1219170" eaLnBrk="0" fontAlgn="base" hangingPunct="0">
              <a:lnSpc>
                <a:spcPct val="85000"/>
              </a:lnSpc>
              <a:spcBef>
                <a:spcPct val="0"/>
              </a:spcBef>
              <a:spcAft>
                <a:spcPts val="600"/>
              </a:spcAft>
              <a:buClr>
                <a:srgbClr val="FFE600"/>
              </a:buClr>
              <a:buSzPct val="70000"/>
              <a:defRPr/>
            </a:pPr>
            <a:r>
              <a:rPr lang="en-US" sz="13866" b="1" dirty="0">
                <a:solidFill>
                  <a:srgbClr val="4F81BD">
                    <a:lumMod val="75000"/>
                  </a:srgbClr>
                </a:solidFill>
                <a:latin typeface="Arial"/>
              </a:rPr>
              <a:t>3</a:t>
            </a:r>
            <a:endParaRPr lang="en-IN" sz="13866" b="1" dirty="0">
              <a:solidFill>
                <a:srgbClr val="4F81BD">
                  <a:lumMod val="75000"/>
                </a:srgbClr>
              </a:solidFill>
              <a:latin typeface="Arial"/>
            </a:endParaRPr>
          </a:p>
        </p:txBody>
      </p:sp>
      <p:sp>
        <p:nvSpPr>
          <p:cNvPr id="12" name="TextBox 11">
            <a:extLst>
              <a:ext uri="{FF2B5EF4-FFF2-40B4-BE49-F238E27FC236}">
                <a16:creationId xmlns:a16="http://schemas.microsoft.com/office/drawing/2014/main" xmlns="" id="{965EE597-F871-4ED7-A5CD-20A86FCA6AF7}"/>
              </a:ext>
            </a:extLst>
          </p:cNvPr>
          <p:cNvSpPr txBox="1"/>
          <p:nvPr/>
        </p:nvSpPr>
        <p:spPr>
          <a:xfrm>
            <a:off x="10392507" y="1937951"/>
            <a:ext cx="989053" cy="1850635"/>
          </a:xfrm>
          <a:prstGeom prst="rect">
            <a:avLst/>
          </a:prstGeom>
          <a:noFill/>
        </p:spPr>
        <p:txBody>
          <a:bodyPr wrap="none" lIns="0" tIns="36576" rIns="0" bIns="0" rtlCol="0">
            <a:spAutoFit/>
          </a:bodyPr>
          <a:lstStyle/>
          <a:p>
            <a:pPr algn="ctr" defTabSz="1219170" eaLnBrk="0" fontAlgn="base" hangingPunct="0">
              <a:lnSpc>
                <a:spcPct val="85000"/>
              </a:lnSpc>
              <a:spcBef>
                <a:spcPct val="0"/>
              </a:spcBef>
              <a:spcAft>
                <a:spcPts val="600"/>
              </a:spcAft>
              <a:buClr>
                <a:srgbClr val="FFE600"/>
              </a:buClr>
              <a:buSzPct val="70000"/>
              <a:defRPr/>
            </a:pPr>
            <a:r>
              <a:rPr lang="en-US" sz="13866" b="1" dirty="0">
                <a:solidFill>
                  <a:srgbClr val="4F81BD">
                    <a:lumMod val="75000"/>
                  </a:srgbClr>
                </a:solidFill>
                <a:latin typeface="Arial"/>
              </a:rPr>
              <a:t>5</a:t>
            </a:r>
            <a:endParaRPr lang="en-IN" sz="13866" b="1" dirty="0">
              <a:solidFill>
                <a:srgbClr val="4F81BD">
                  <a:lumMod val="75000"/>
                </a:srgbClr>
              </a:solidFill>
              <a:latin typeface="Arial"/>
            </a:endParaRPr>
          </a:p>
        </p:txBody>
      </p:sp>
      <p:sp>
        <p:nvSpPr>
          <p:cNvPr id="13" name="TextBox 12">
            <a:extLst>
              <a:ext uri="{FF2B5EF4-FFF2-40B4-BE49-F238E27FC236}">
                <a16:creationId xmlns:a16="http://schemas.microsoft.com/office/drawing/2014/main" xmlns="" id="{86FBD937-0F89-4440-B2CB-CE3499E0F859}"/>
              </a:ext>
            </a:extLst>
          </p:cNvPr>
          <p:cNvSpPr txBox="1"/>
          <p:nvPr/>
        </p:nvSpPr>
        <p:spPr>
          <a:xfrm>
            <a:off x="8002403" y="1937951"/>
            <a:ext cx="989053" cy="1850635"/>
          </a:xfrm>
          <a:prstGeom prst="rect">
            <a:avLst/>
          </a:prstGeom>
          <a:noFill/>
        </p:spPr>
        <p:txBody>
          <a:bodyPr wrap="none" lIns="0" tIns="36576" rIns="0" bIns="0" rtlCol="0">
            <a:spAutoFit/>
          </a:bodyPr>
          <a:lstStyle/>
          <a:p>
            <a:pPr algn="ctr" defTabSz="1219170" eaLnBrk="0" fontAlgn="base" hangingPunct="0">
              <a:lnSpc>
                <a:spcPct val="85000"/>
              </a:lnSpc>
              <a:spcBef>
                <a:spcPct val="0"/>
              </a:spcBef>
              <a:spcAft>
                <a:spcPts val="600"/>
              </a:spcAft>
              <a:buClr>
                <a:srgbClr val="FFE600"/>
              </a:buClr>
              <a:buSzPct val="70000"/>
              <a:defRPr/>
            </a:pPr>
            <a:r>
              <a:rPr lang="en-US" sz="13866" b="1" dirty="0">
                <a:solidFill>
                  <a:srgbClr val="4F81BD">
                    <a:lumMod val="75000"/>
                  </a:srgbClr>
                </a:solidFill>
                <a:latin typeface="Arial"/>
              </a:rPr>
              <a:t>4</a:t>
            </a:r>
            <a:endParaRPr lang="en-IN" sz="13866" b="1" dirty="0">
              <a:solidFill>
                <a:srgbClr val="4F81BD">
                  <a:lumMod val="75000"/>
                </a:srgbClr>
              </a:solidFill>
              <a:latin typeface="Arial"/>
            </a:endParaRPr>
          </a:p>
        </p:txBody>
      </p:sp>
      <p:sp>
        <p:nvSpPr>
          <p:cNvPr id="24" name="Rechteck 40">
            <a:extLst>
              <a:ext uri="{FF2B5EF4-FFF2-40B4-BE49-F238E27FC236}">
                <a16:creationId xmlns:a16="http://schemas.microsoft.com/office/drawing/2014/main" xmlns="" id="{59F19A08-EFF0-4EC8-971E-4EE27DA3F6BE}"/>
              </a:ext>
            </a:extLst>
          </p:cNvPr>
          <p:cNvSpPr/>
          <p:nvPr/>
        </p:nvSpPr>
        <p:spPr bwMode="gray">
          <a:xfrm>
            <a:off x="2574925" y="3412259"/>
            <a:ext cx="2286000" cy="2480541"/>
          </a:xfrm>
          <a:prstGeom prst="rect">
            <a:avLst/>
          </a:prstGeom>
          <a:solidFill>
            <a:schemeClr val="accent1">
              <a:lumMod val="75000"/>
              <a:alpha val="90000"/>
            </a:schemeClr>
          </a:solidFill>
        </p:spPr>
        <p:txBody>
          <a:bodyPr wrap="square" lIns="91440" tIns="90000" rIns="91440" bIns="36000">
            <a:noAutofit/>
          </a:bodyPr>
          <a:lstStyle/>
          <a:p>
            <a:pPr algn="ctr" defTabSz="914377">
              <a:spcAft>
                <a:spcPts val="800"/>
              </a:spcAft>
              <a:defRPr/>
            </a:pPr>
            <a:r>
              <a:rPr lang="el-GR" sz="1333" dirty="0">
                <a:solidFill>
                  <a:prstClr val="white"/>
                </a:solidFill>
                <a:latin typeface="Verdana" panose="020B0604030504040204" pitchFamily="34" charset="0"/>
                <a:ea typeface="Verdana" panose="020B0604030504040204" pitchFamily="34" charset="0"/>
              </a:rPr>
              <a:t>Προσφέρουμε βοήθεια στα εισοδήματα κάτω των € 10.000, ενισχύοντας τις πρωτοβουλίες  καταπολέμησης της  ενεργειακής φτώχειας και αξιοποιώντας διάφορα χρηματοδοτικά εργαλεία </a:t>
            </a:r>
          </a:p>
        </p:txBody>
      </p:sp>
      <p:sp>
        <p:nvSpPr>
          <p:cNvPr id="25" name="Rechteck 40">
            <a:extLst>
              <a:ext uri="{FF2B5EF4-FFF2-40B4-BE49-F238E27FC236}">
                <a16:creationId xmlns:a16="http://schemas.microsoft.com/office/drawing/2014/main" xmlns="" id="{555C60AB-A47F-4404-8AD2-5E3DAAB6955B}"/>
              </a:ext>
            </a:extLst>
          </p:cNvPr>
          <p:cNvSpPr/>
          <p:nvPr/>
        </p:nvSpPr>
        <p:spPr bwMode="gray">
          <a:xfrm>
            <a:off x="4977729" y="3412260"/>
            <a:ext cx="2286000" cy="2480541"/>
          </a:xfrm>
          <a:prstGeom prst="rect">
            <a:avLst/>
          </a:prstGeom>
          <a:solidFill>
            <a:schemeClr val="accent1">
              <a:lumMod val="75000"/>
              <a:alpha val="90000"/>
            </a:schemeClr>
          </a:solidFill>
        </p:spPr>
        <p:txBody>
          <a:bodyPr wrap="square" lIns="91440" tIns="90000" rIns="91440" bIns="36000">
            <a:noAutofit/>
          </a:bodyPr>
          <a:lstStyle/>
          <a:p>
            <a:pPr algn="ctr">
              <a:spcAft>
                <a:spcPts val="800"/>
              </a:spcAft>
              <a:defRPr/>
            </a:pPr>
            <a:r>
              <a:rPr lang="el-GR" sz="1333" dirty="0">
                <a:solidFill>
                  <a:prstClr val="white"/>
                </a:solidFill>
                <a:latin typeface="Verdana" panose="020B0604030504040204" pitchFamily="34" charset="0"/>
                <a:ea typeface="Verdana" panose="020B0604030504040204" pitchFamily="34" charset="0"/>
              </a:rPr>
              <a:t>Εστιάζουμε στις </a:t>
            </a:r>
            <a:r>
              <a:rPr lang="el-GR" sz="1333" dirty="0" err="1">
                <a:solidFill>
                  <a:prstClr val="white"/>
                </a:solidFill>
                <a:latin typeface="Verdana" panose="020B0604030504040204" pitchFamily="34" charset="0"/>
                <a:ea typeface="Verdana" panose="020B0604030504040204" pitchFamily="34" charset="0"/>
              </a:rPr>
              <a:t>ενεργοβόρες</a:t>
            </a:r>
            <a:r>
              <a:rPr lang="el-GR" sz="1333" dirty="0">
                <a:solidFill>
                  <a:prstClr val="white"/>
                </a:solidFill>
                <a:latin typeface="Verdana" panose="020B0604030504040204" pitchFamily="34" charset="0"/>
                <a:ea typeface="Verdana" panose="020B0604030504040204" pitchFamily="34" charset="0"/>
              </a:rPr>
              <a:t> κλάσεις κτηρίων και στις </a:t>
            </a:r>
            <a:r>
              <a:rPr lang="el-GR" sz="1333" dirty="0" err="1">
                <a:solidFill>
                  <a:prstClr val="white"/>
                </a:solidFill>
                <a:latin typeface="Verdana" panose="020B0604030504040204" pitchFamily="34" charset="0"/>
                <a:ea typeface="Verdana" panose="020B0604030504040204" pitchFamily="34" charset="0"/>
              </a:rPr>
              <a:t>ενεργοβόρες</a:t>
            </a:r>
            <a:r>
              <a:rPr lang="el-GR" sz="1333" dirty="0">
                <a:solidFill>
                  <a:prstClr val="white"/>
                </a:solidFill>
                <a:latin typeface="Verdana" panose="020B0604030504040204" pitchFamily="34" charset="0"/>
                <a:ea typeface="Verdana" panose="020B0604030504040204" pitchFamily="34" charset="0"/>
              </a:rPr>
              <a:t> Περιφέρειες και Νομούς</a:t>
            </a:r>
          </a:p>
          <a:p>
            <a:pPr algn="ctr">
              <a:spcAft>
                <a:spcPts val="800"/>
              </a:spcAft>
              <a:defRPr/>
            </a:pPr>
            <a:r>
              <a:rPr lang="el-GR" sz="1333" dirty="0">
                <a:solidFill>
                  <a:prstClr val="white"/>
                </a:solidFill>
                <a:latin typeface="Verdana" panose="020B0604030504040204" pitchFamily="34" charset="0"/>
                <a:ea typeface="Verdana" panose="020B0604030504040204" pitchFamily="34" charset="0"/>
              </a:rPr>
              <a:t>Εξοικονομούμε σημαντικό κόστος ενέργειας ανά νοικοκυριό</a:t>
            </a:r>
            <a:endParaRPr lang="el-GR" sz="1333" dirty="0">
              <a:solidFill>
                <a:prstClr val="black"/>
              </a:solidFill>
            </a:endParaRPr>
          </a:p>
          <a:p>
            <a:pPr algn="ctr" defTabSz="1219170" eaLnBrk="0" fontAlgn="base" hangingPunct="0">
              <a:spcBef>
                <a:spcPct val="0"/>
              </a:spcBef>
              <a:spcAft>
                <a:spcPts val="800"/>
              </a:spcAft>
              <a:defRPr/>
            </a:pPr>
            <a:endParaRPr lang="en-US" sz="1333" dirty="0">
              <a:solidFill>
                <a:prstClr val="white"/>
              </a:solidFill>
              <a:latin typeface="Verdana" panose="020B0604030504040204" pitchFamily="34" charset="0"/>
              <a:ea typeface="Verdana" panose="020B0604030504040204" pitchFamily="34" charset="0"/>
            </a:endParaRPr>
          </a:p>
        </p:txBody>
      </p:sp>
      <p:sp>
        <p:nvSpPr>
          <p:cNvPr id="26" name="Rechteck 40">
            <a:extLst>
              <a:ext uri="{FF2B5EF4-FFF2-40B4-BE49-F238E27FC236}">
                <a16:creationId xmlns:a16="http://schemas.microsoft.com/office/drawing/2014/main" xmlns="" id="{A18ED222-C1A0-4D7B-80AC-2FFFA6386142}"/>
              </a:ext>
            </a:extLst>
          </p:cNvPr>
          <p:cNvSpPr/>
          <p:nvPr/>
        </p:nvSpPr>
        <p:spPr bwMode="gray">
          <a:xfrm>
            <a:off x="7353929" y="3412259"/>
            <a:ext cx="2286000" cy="2480541"/>
          </a:xfrm>
          <a:prstGeom prst="rect">
            <a:avLst/>
          </a:prstGeom>
          <a:solidFill>
            <a:schemeClr val="accent1">
              <a:lumMod val="75000"/>
              <a:alpha val="90000"/>
            </a:schemeClr>
          </a:solidFill>
        </p:spPr>
        <p:txBody>
          <a:bodyPr wrap="square" lIns="91440" tIns="90000" rIns="91440" bIns="36000">
            <a:noAutofit/>
          </a:bodyPr>
          <a:lstStyle/>
          <a:p>
            <a:pPr algn="ctr" defTabSz="1219170" eaLnBrk="0" fontAlgn="base" hangingPunct="0">
              <a:spcBef>
                <a:spcPct val="0"/>
              </a:spcBef>
              <a:spcAft>
                <a:spcPts val="800"/>
              </a:spcAft>
              <a:defRPr/>
            </a:pPr>
            <a:r>
              <a:rPr lang="el-GR" sz="1333" dirty="0">
                <a:solidFill>
                  <a:prstClr val="white"/>
                </a:solidFill>
                <a:latin typeface="Verdana" panose="020B0604030504040204" pitchFamily="34" charset="0"/>
                <a:ea typeface="Verdana" panose="020B0604030504040204" pitchFamily="34" charset="0"/>
              </a:rPr>
              <a:t>Επανακαθορίζουμε τα ποσοστά επιδοτήσεων με γνώμονα τη σχετική ισοκατανομή στη διάρκεια της Απόσβεσης των επενδύσεων, αλλά και το όριο € επένδυσης ανά εξοικονομούμενη </a:t>
            </a:r>
            <a:r>
              <a:rPr lang="en-US" sz="1333" dirty="0" err="1">
                <a:solidFill>
                  <a:prstClr val="white"/>
                </a:solidFill>
                <a:latin typeface="Verdana" panose="020B0604030504040204" pitchFamily="34" charset="0"/>
                <a:ea typeface="Verdana" panose="020B0604030504040204" pitchFamily="34" charset="0"/>
              </a:rPr>
              <a:t>Kwh</a:t>
            </a:r>
            <a:r>
              <a:rPr lang="el-GR" sz="1333" dirty="0">
                <a:solidFill>
                  <a:prstClr val="white"/>
                </a:solidFill>
                <a:latin typeface="Verdana" panose="020B0604030504040204" pitchFamily="34" charset="0"/>
                <a:ea typeface="Verdana" panose="020B0604030504040204" pitchFamily="34" charset="0"/>
              </a:rPr>
              <a:t> </a:t>
            </a:r>
          </a:p>
        </p:txBody>
      </p:sp>
      <p:sp>
        <p:nvSpPr>
          <p:cNvPr id="27" name="Rechteck 40">
            <a:extLst>
              <a:ext uri="{FF2B5EF4-FFF2-40B4-BE49-F238E27FC236}">
                <a16:creationId xmlns:a16="http://schemas.microsoft.com/office/drawing/2014/main" xmlns="" id="{97591A06-A061-4477-BF04-645AFB45268A}"/>
              </a:ext>
            </a:extLst>
          </p:cNvPr>
          <p:cNvSpPr/>
          <p:nvPr/>
        </p:nvSpPr>
        <p:spPr bwMode="gray">
          <a:xfrm>
            <a:off x="9744033" y="3412259"/>
            <a:ext cx="2286000" cy="2480541"/>
          </a:xfrm>
          <a:prstGeom prst="rect">
            <a:avLst/>
          </a:prstGeom>
          <a:solidFill>
            <a:schemeClr val="accent1">
              <a:lumMod val="75000"/>
              <a:alpha val="90000"/>
            </a:schemeClr>
          </a:solidFill>
        </p:spPr>
        <p:txBody>
          <a:bodyPr wrap="square" lIns="91440" tIns="90000" rIns="91440" bIns="36000">
            <a:noAutofit/>
          </a:bodyPr>
          <a:lstStyle/>
          <a:p>
            <a:pPr algn="ctr" defTabSz="1219170" eaLnBrk="0" fontAlgn="base" hangingPunct="0">
              <a:spcBef>
                <a:spcPct val="0"/>
              </a:spcBef>
              <a:spcAft>
                <a:spcPts val="800"/>
              </a:spcAft>
              <a:defRPr/>
            </a:pPr>
            <a:r>
              <a:rPr lang="el-GR" sz="1333" dirty="0">
                <a:solidFill>
                  <a:prstClr val="white"/>
                </a:solidFill>
                <a:latin typeface="Verdana" panose="020B0604030504040204" pitchFamily="34" charset="0"/>
                <a:ea typeface="Verdana" panose="020B0604030504040204" pitchFamily="34" charset="0"/>
              </a:rPr>
              <a:t>Αξιοποιούμε τις  παρατηρήσεις και προτάσεις των Φορέων και Συνεργατών </a:t>
            </a:r>
          </a:p>
          <a:p>
            <a:pPr algn="ctr" defTabSz="1219170" eaLnBrk="0" fontAlgn="base" hangingPunct="0">
              <a:spcBef>
                <a:spcPct val="0"/>
              </a:spcBef>
              <a:spcAft>
                <a:spcPts val="800"/>
              </a:spcAft>
              <a:defRPr/>
            </a:pPr>
            <a:r>
              <a:rPr lang="el-GR" sz="1333" dirty="0">
                <a:solidFill>
                  <a:prstClr val="white"/>
                </a:solidFill>
                <a:latin typeface="Verdana" panose="020B0604030504040204" pitchFamily="34" charset="0"/>
                <a:ea typeface="Verdana" panose="020B0604030504040204" pitchFamily="34" charset="0"/>
              </a:rPr>
              <a:t>Αλλάζουμε τον τρόπο ένταξης στο πρόγραμμα </a:t>
            </a:r>
          </a:p>
          <a:p>
            <a:pPr algn="ctr" defTabSz="1219170" eaLnBrk="0" fontAlgn="base" hangingPunct="0">
              <a:spcBef>
                <a:spcPct val="0"/>
              </a:spcBef>
              <a:spcAft>
                <a:spcPts val="800"/>
              </a:spcAft>
              <a:defRPr/>
            </a:pPr>
            <a:r>
              <a:rPr lang="el-GR" sz="1333" dirty="0">
                <a:solidFill>
                  <a:prstClr val="white"/>
                </a:solidFill>
                <a:latin typeface="Verdana" panose="020B0604030504040204" pitchFamily="34" charset="0"/>
                <a:ea typeface="Verdana" panose="020B0604030504040204" pitchFamily="34" charset="0"/>
              </a:rPr>
              <a:t>Εκσυγχρονίζουμε τα πληροφοριακά συστήματα</a:t>
            </a:r>
            <a:endParaRPr lang="en-US" sz="1333" dirty="0">
              <a:solidFill>
                <a:prstClr val="white"/>
              </a:solidFill>
              <a:latin typeface="Verdana" panose="020B0604030504040204" pitchFamily="34" charset="0"/>
              <a:ea typeface="Verdana" panose="020B0604030504040204" pitchFamily="34" charset="0"/>
            </a:endParaRPr>
          </a:p>
        </p:txBody>
      </p:sp>
      <p:sp>
        <p:nvSpPr>
          <p:cNvPr id="3" name="Θέση αριθμού διαφάνειας 2"/>
          <p:cNvSpPr>
            <a:spLocks noGrp="1"/>
          </p:cNvSpPr>
          <p:nvPr>
            <p:ph type="sldNum" sz="quarter" idx="10"/>
          </p:nvPr>
        </p:nvSpPr>
        <p:spPr/>
        <p:txBody>
          <a:bodyPr/>
          <a:lstStyle/>
          <a:p>
            <a:pPr defTabSz="1219170">
              <a:defRPr/>
            </a:pPr>
            <a:fld id="{CEEAD2AE-396D-4C5C-8389-DAC89B90429D}" type="slidenum">
              <a:rPr lang="en-US" sz="1467">
                <a:solidFill>
                  <a:srgbClr val="1F497D"/>
                </a:solidFill>
              </a:rPr>
              <a:pPr defTabSz="1219170">
                <a:defRPr/>
              </a:pPr>
              <a:t>4</a:t>
            </a:fld>
            <a:endParaRPr lang="en-US" sz="1467">
              <a:solidFill>
                <a:srgbClr val="1F497D"/>
              </a:solidFill>
            </a:endParaRPr>
          </a:p>
        </p:txBody>
      </p:sp>
    </p:spTree>
    <p:extLst>
      <p:ext uri="{BB962C8B-B14F-4D97-AF65-F5344CB8AC3E}">
        <p14:creationId xmlns:p14="http://schemas.microsoft.com/office/powerpoint/2010/main" val="342298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xmlns="" id="{DB8D2A39-96B7-1642-B7BB-F0646BABBE65}"/>
              </a:ext>
            </a:extLst>
          </p:cNvPr>
          <p:cNvSpPr/>
          <p:nvPr/>
        </p:nvSpPr>
        <p:spPr>
          <a:xfrm>
            <a:off x="221671" y="1580940"/>
            <a:ext cx="3768437" cy="2049864"/>
          </a:xfrm>
          <a:prstGeom prst="rect">
            <a:avLst/>
          </a:prstGeom>
          <a:solidFill>
            <a:schemeClr val="accent3">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graphicFrame>
        <p:nvGraphicFramePr>
          <p:cNvPr id="8" name="Γράφημα 7">
            <a:extLst>
              <a:ext uri="{FF2B5EF4-FFF2-40B4-BE49-F238E27FC236}">
                <a16:creationId xmlns:a16="http://schemas.microsoft.com/office/drawing/2014/main" xmlns="" id="{131696C1-1A81-9140-B6E1-96C3328D14A8}"/>
              </a:ext>
            </a:extLst>
          </p:cNvPr>
          <p:cNvGraphicFramePr/>
          <p:nvPr/>
        </p:nvGraphicFramePr>
        <p:xfrm>
          <a:off x="20933" y="1951024"/>
          <a:ext cx="3963456" cy="1742088"/>
        </p:xfrm>
        <a:graphic>
          <a:graphicData uri="http://schemas.openxmlformats.org/drawingml/2006/chart">
            <c:chart xmlns:c="http://schemas.openxmlformats.org/drawingml/2006/chart" xmlns:r="http://schemas.openxmlformats.org/officeDocument/2006/relationships" r:id="rId3"/>
          </a:graphicData>
        </a:graphic>
      </p:graphicFrame>
      <p:sp>
        <p:nvSpPr>
          <p:cNvPr id="3" name="Τίτλος 2">
            <a:extLst>
              <a:ext uri="{FF2B5EF4-FFF2-40B4-BE49-F238E27FC236}">
                <a16:creationId xmlns:a16="http://schemas.microsoft.com/office/drawing/2014/main" xmlns="" id="{7F716A9C-73CA-8A43-8AD9-A938CC3605A7}"/>
              </a:ext>
            </a:extLst>
          </p:cNvPr>
          <p:cNvSpPr>
            <a:spLocks noGrp="1"/>
          </p:cNvSpPr>
          <p:nvPr>
            <p:ph type="title"/>
          </p:nvPr>
        </p:nvSpPr>
        <p:spPr/>
        <p:txBody>
          <a:bodyPr>
            <a:normAutofit/>
          </a:bodyPr>
          <a:lstStyle/>
          <a:p>
            <a:r>
              <a:rPr lang="el-GR" dirty="0"/>
              <a:t>Το νέο πρόγραμμα, με μια ματιά </a:t>
            </a:r>
            <a:r>
              <a:rPr lang="el-GR" sz="1467" dirty="0"/>
              <a:t>(σε σχέση με τα προηγούμενα 5)</a:t>
            </a:r>
            <a:br>
              <a:rPr lang="el-GR" sz="1467" dirty="0"/>
            </a:br>
            <a:r>
              <a:rPr lang="el-GR" sz="1467" dirty="0"/>
              <a:t>Σχεδιάζουμε το πιο αποτελεσματικό πρόγραμμα, αφού σε όλους τους βασικούς δείκτες ξεπερνά κάθε άλλο κύκλο που έχει υλοποιηθεί έως τώρα</a:t>
            </a:r>
            <a:endParaRPr lang="el-GR" dirty="0"/>
          </a:p>
        </p:txBody>
      </p:sp>
      <p:sp>
        <p:nvSpPr>
          <p:cNvPr id="4" name="Θέση αριθμού διαφάνειας 3">
            <a:extLst>
              <a:ext uri="{FF2B5EF4-FFF2-40B4-BE49-F238E27FC236}">
                <a16:creationId xmlns:a16="http://schemas.microsoft.com/office/drawing/2014/main" xmlns="" id="{16C942BD-BB1D-2B4A-8F8A-2F4439FA1A2C}"/>
              </a:ext>
            </a:extLst>
          </p:cNvPr>
          <p:cNvSpPr>
            <a:spLocks noGrp="1"/>
          </p:cNvSpPr>
          <p:nvPr>
            <p:ph type="sldNum" sz="quarter" idx="10"/>
          </p:nvPr>
        </p:nvSpPr>
        <p:spPr/>
        <p:txBody>
          <a:bodyPr/>
          <a:lstStyle/>
          <a:p>
            <a:pPr>
              <a:defRPr/>
            </a:pPr>
            <a:fld id="{CEEAD2AE-396D-4C5C-8389-DAC89B90429D}" type="slidenum">
              <a:rPr lang="en-US" smtClean="0"/>
              <a:pPr>
                <a:defRPr/>
              </a:pPr>
              <a:t>5</a:t>
            </a:fld>
            <a:endParaRPr lang="en-US"/>
          </a:p>
        </p:txBody>
      </p:sp>
      <p:sp>
        <p:nvSpPr>
          <p:cNvPr id="7" name="TextBox 6">
            <a:extLst>
              <a:ext uri="{FF2B5EF4-FFF2-40B4-BE49-F238E27FC236}">
                <a16:creationId xmlns:a16="http://schemas.microsoft.com/office/drawing/2014/main" xmlns="" id="{048AD574-9C68-8341-9E91-C6D4524FBFFC}"/>
              </a:ext>
            </a:extLst>
          </p:cNvPr>
          <p:cNvSpPr txBox="1"/>
          <p:nvPr/>
        </p:nvSpPr>
        <p:spPr>
          <a:xfrm>
            <a:off x="131150" y="1579703"/>
            <a:ext cx="2778325" cy="276999"/>
          </a:xfrm>
          <a:prstGeom prst="rect">
            <a:avLst/>
          </a:prstGeom>
          <a:noFill/>
        </p:spPr>
        <p:txBody>
          <a:bodyPr wrap="none" rtlCol="0" anchor="ctr" anchorCtr="0">
            <a:spAutoFit/>
          </a:bodyPr>
          <a:lstStyle/>
          <a:p>
            <a:r>
              <a:rPr lang="el-GR" sz="1200" dirty="0">
                <a:solidFill>
                  <a:schemeClr val="tx2"/>
                </a:solidFill>
                <a:latin typeface="Verdana" panose="020B0604030504040204" pitchFamily="34" charset="0"/>
                <a:ea typeface="Verdana" panose="020B0604030504040204" pitchFamily="34" charset="0"/>
                <a:cs typeface="Poppins" pitchFamily="2" charset="77"/>
              </a:rPr>
              <a:t>Συνολικός Αριθμός Ωφελούμενων</a:t>
            </a:r>
          </a:p>
        </p:txBody>
      </p:sp>
      <p:sp>
        <p:nvSpPr>
          <p:cNvPr id="31" name="Ορθογώνιο 30">
            <a:extLst>
              <a:ext uri="{FF2B5EF4-FFF2-40B4-BE49-F238E27FC236}">
                <a16:creationId xmlns:a16="http://schemas.microsoft.com/office/drawing/2014/main" xmlns="" id="{BA92555C-3B19-1E4E-B191-7C3C9D700EAC}"/>
              </a:ext>
            </a:extLst>
          </p:cNvPr>
          <p:cNvSpPr/>
          <p:nvPr/>
        </p:nvSpPr>
        <p:spPr>
          <a:xfrm>
            <a:off x="4228732" y="3859951"/>
            <a:ext cx="3768437" cy="2049864"/>
          </a:xfrm>
          <a:prstGeom prst="rect">
            <a:avLst/>
          </a:prstGeom>
          <a:solidFill>
            <a:schemeClr val="accent1">
              <a:lumMod val="40000"/>
              <a:lumOff val="6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sp>
        <p:nvSpPr>
          <p:cNvPr id="37" name="TextBox 36">
            <a:extLst>
              <a:ext uri="{FF2B5EF4-FFF2-40B4-BE49-F238E27FC236}">
                <a16:creationId xmlns:a16="http://schemas.microsoft.com/office/drawing/2014/main" xmlns="" id="{4C2D5EF9-176F-3345-B592-D445A90BBEE4}"/>
              </a:ext>
            </a:extLst>
          </p:cNvPr>
          <p:cNvSpPr txBox="1"/>
          <p:nvPr/>
        </p:nvSpPr>
        <p:spPr>
          <a:xfrm>
            <a:off x="4138211" y="3880877"/>
            <a:ext cx="3892167" cy="276999"/>
          </a:xfrm>
          <a:prstGeom prst="rect">
            <a:avLst/>
          </a:prstGeom>
          <a:noFill/>
        </p:spPr>
        <p:txBody>
          <a:bodyPr wrap="square" rtlCol="0" anchor="ctr" anchorCtr="0">
            <a:spAutoFit/>
          </a:bodyPr>
          <a:lstStyle/>
          <a:p>
            <a:r>
              <a:rPr lang="el-GR" sz="1200" dirty="0">
                <a:solidFill>
                  <a:schemeClr val="tx2"/>
                </a:solidFill>
                <a:latin typeface="Verdana" panose="020B0604030504040204" pitchFamily="34" charset="0"/>
                <a:ea typeface="Verdana" panose="020B0604030504040204" pitchFamily="34" charset="0"/>
                <a:cs typeface="Poppins" pitchFamily="2" charset="77"/>
              </a:rPr>
              <a:t>Μ</a:t>
            </a:r>
            <a:r>
              <a:rPr lang="en-US" sz="1200" dirty="0">
                <a:solidFill>
                  <a:schemeClr val="tx2"/>
                </a:solidFill>
                <a:latin typeface="Verdana" panose="020B0604030504040204" pitchFamily="34" charset="0"/>
                <a:ea typeface="Verdana" panose="020B0604030504040204" pitchFamily="34" charset="0"/>
                <a:cs typeface="Poppins" pitchFamily="2" charset="77"/>
              </a:rPr>
              <a:t>.O.</a:t>
            </a:r>
            <a:r>
              <a:rPr lang="el-GR" sz="1200" dirty="0">
                <a:solidFill>
                  <a:schemeClr val="tx2"/>
                </a:solidFill>
                <a:latin typeface="Verdana" panose="020B0604030504040204" pitchFamily="34" charset="0"/>
                <a:ea typeface="Verdana" panose="020B0604030504040204" pitchFamily="34" charset="0"/>
                <a:cs typeface="Poppins" pitchFamily="2" charset="77"/>
              </a:rPr>
              <a:t> Επιδότησης</a:t>
            </a:r>
            <a:r>
              <a:rPr lang="en-US" sz="1200" dirty="0">
                <a:solidFill>
                  <a:schemeClr val="tx2"/>
                </a:solidFill>
                <a:latin typeface="Verdana" panose="020B0604030504040204" pitchFamily="34" charset="0"/>
                <a:ea typeface="Verdana" panose="020B0604030504040204" pitchFamily="34" charset="0"/>
                <a:cs typeface="Poppins" pitchFamily="2" charset="77"/>
              </a:rPr>
              <a:t>, </a:t>
            </a:r>
            <a:r>
              <a:rPr lang="el-GR" sz="933" dirty="0">
                <a:solidFill>
                  <a:schemeClr val="tx2"/>
                </a:solidFill>
                <a:latin typeface="Verdana" panose="020B0604030504040204" pitchFamily="34" charset="0"/>
                <a:ea typeface="Verdana" panose="020B0604030504040204" pitchFamily="34" charset="0"/>
                <a:cs typeface="Poppins" pitchFamily="2" charset="77"/>
              </a:rPr>
              <a:t>σε % επί του Συνόλου Παρεμβάσεων</a:t>
            </a:r>
            <a:endParaRPr lang="el-GR" sz="1067" dirty="0">
              <a:solidFill>
                <a:schemeClr val="tx2"/>
              </a:solidFill>
              <a:latin typeface="Verdana" panose="020B0604030504040204" pitchFamily="34" charset="0"/>
              <a:ea typeface="Verdana" panose="020B0604030504040204" pitchFamily="34" charset="0"/>
              <a:cs typeface="Poppins" pitchFamily="2" charset="77"/>
            </a:endParaRPr>
          </a:p>
        </p:txBody>
      </p:sp>
      <p:sp>
        <p:nvSpPr>
          <p:cNvPr id="39" name="Ορθογώνιο 38">
            <a:extLst>
              <a:ext uri="{FF2B5EF4-FFF2-40B4-BE49-F238E27FC236}">
                <a16:creationId xmlns:a16="http://schemas.microsoft.com/office/drawing/2014/main" xmlns="" id="{E1C31929-979F-4E4B-AB41-7D500F268A58}"/>
              </a:ext>
            </a:extLst>
          </p:cNvPr>
          <p:cNvSpPr/>
          <p:nvPr/>
        </p:nvSpPr>
        <p:spPr>
          <a:xfrm>
            <a:off x="248324" y="3859951"/>
            <a:ext cx="3768437" cy="2049864"/>
          </a:xfrm>
          <a:prstGeom prst="rect">
            <a:avLst/>
          </a:prstGeom>
          <a:solidFill>
            <a:schemeClr val="accent3">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sp>
        <p:nvSpPr>
          <p:cNvPr id="41" name="TextBox 40">
            <a:extLst>
              <a:ext uri="{FF2B5EF4-FFF2-40B4-BE49-F238E27FC236}">
                <a16:creationId xmlns:a16="http://schemas.microsoft.com/office/drawing/2014/main" xmlns="" id="{0C2CB57B-8EB4-7941-85F6-0921E16E4D86}"/>
              </a:ext>
            </a:extLst>
          </p:cNvPr>
          <p:cNvSpPr txBox="1"/>
          <p:nvPr/>
        </p:nvSpPr>
        <p:spPr>
          <a:xfrm>
            <a:off x="157803" y="3891963"/>
            <a:ext cx="3246402" cy="276999"/>
          </a:xfrm>
          <a:prstGeom prst="rect">
            <a:avLst/>
          </a:prstGeom>
          <a:noFill/>
        </p:spPr>
        <p:txBody>
          <a:bodyPr wrap="none" rtlCol="0" anchor="ctr" anchorCtr="0">
            <a:spAutoFit/>
          </a:bodyPr>
          <a:lstStyle/>
          <a:p>
            <a:r>
              <a:rPr lang="el-GR" sz="1200" dirty="0">
                <a:solidFill>
                  <a:schemeClr val="tx2"/>
                </a:solidFill>
                <a:latin typeface="Verdana" panose="020B0604030504040204" pitchFamily="34" charset="0"/>
                <a:ea typeface="Verdana" panose="020B0604030504040204" pitchFamily="34" charset="0"/>
                <a:cs typeface="Poppins" pitchFamily="2" charset="77"/>
              </a:rPr>
              <a:t>Σύνολο Ωφέλιμων Επιφανειών, </a:t>
            </a:r>
            <a:r>
              <a:rPr lang="el-GR" sz="933" dirty="0">
                <a:solidFill>
                  <a:schemeClr val="tx2"/>
                </a:solidFill>
                <a:latin typeface="Verdana" panose="020B0604030504040204" pitchFamily="34" charset="0"/>
                <a:ea typeface="Verdana" panose="020B0604030504040204" pitchFamily="34" charset="0"/>
                <a:cs typeface="Poppins" pitchFamily="2" charset="77"/>
              </a:rPr>
              <a:t>σε 000 </a:t>
            </a:r>
            <a:r>
              <a:rPr lang="en-US" sz="933" dirty="0">
                <a:solidFill>
                  <a:schemeClr val="tx2"/>
                </a:solidFill>
                <a:latin typeface="Verdana" panose="020B0604030504040204" pitchFamily="34" charset="0"/>
                <a:ea typeface="Verdana" panose="020B0604030504040204" pitchFamily="34" charset="0"/>
                <a:cs typeface="Poppins" pitchFamily="2" charset="77"/>
              </a:rPr>
              <a:t>m</a:t>
            </a:r>
            <a:r>
              <a:rPr lang="en-US" sz="933" baseline="30000" dirty="0">
                <a:solidFill>
                  <a:schemeClr val="tx2"/>
                </a:solidFill>
                <a:latin typeface="Verdana" panose="020B0604030504040204" pitchFamily="34" charset="0"/>
                <a:ea typeface="Verdana" panose="020B0604030504040204" pitchFamily="34" charset="0"/>
                <a:cs typeface="Poppins" pitchFamily="2" charset="77"/>
              </a:rPr>
              <a:t>2</a:t>
            </a:r>
            <a:endParaRPr lang="el-GR" sz="1200" dirty="0">
              <a:solidFill>
                <a:schemeClr val="tx2"/>
              </a:solidFill>
              <a:latin typeface="Verdana" panose="020B0604030504040204" pitchFamily="34" charset="0"/>
              <a:ea typeface="Verdana" panose="020B0604030504040204" pitchFamily="34" charset="0"/>
              <a:cs typeface="Poppins" pitchFamily="2" charset="77"/>
            </a:endParaRPr>
          </a:p>
        </p:txBody>
      </p:sp>
      <p:graphicFrame>
        <p:nvGraphicFramePr>
          <p:cNvPr id="42" name="Γράφημα 41">
            <a:extLst>
              <a:ext uri="{FF2B5EF4-FFF2-40B4-BE49-F238E27FC236}">
                <a16:creationId xmlns:a16="http://schemas.microsoft.com/office/drawing/2014/main" xmlns="" id="{A5B0A27B-99F8-2E4D-8F3F-C34E00840535}"/>
              </a:ext>
            </a:extLst>
          </p:cNvPr>
          <p:cNvGraphicFramePr/>
          <p:nvPr/>
        </p:nvGraphicFramePr>
        <p:xfrm>
          <a:off x="0" y="4219663"/>
          <a:ext cx="3963456" cy="17420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Γράφημα 42">
            <a:extLst>
              <a:ext uri="{FF2B5EF4-FFF2-40B4-BE49-F238E27FC236}">
                <a16:creationId xmlns:a16="http://schemas.microsoft.com/office/drawing/2014/main" xmlns="" id="{7147FEE7-3085-AB47-AAE6-0F469E05659D}"/>
              </a:ext>
            </a:extLst>
          </p:cNvPr>
          <p:cNvGraphicFramePr/>
          <p:nvPr/>
        </p:nvGraphicFramePr>
        <p:xfrm>
          <a:off x="4005325" y="4219663"/>
          <a:ext cx="3963456" cy="1742088"/>
        </p:xfrm>
        <a:graphic>
          <a:graphicData uri="http://schemas.openxmlformats.org/drawingml/2006/chart">
            <c:chart xmlns:c="http://schemas.openxmlformats.org/drawingml/2006/chart" xmlns:r="http://schemas.openxmlformats.org/officeDocument/2006/relationships" r:id="rId5"/>
          </a:graphicData>
        </a:graphic>
      </p:graphicFrame>
      <p:sp>
        <p:nvSpPr>
          <p:cNvPr id="44" name="Ορθογώνιο 43">
            <a:extLst>
              <a:ext uri="{FF2B5EF4-FFF2-40B4-BE49-F238E27FC236}">
                <a16:creationId xmlns:a16="http://schemas.microsoft.com/office/drawing/2014/main" xmlns="" id="{A6F63A8D-9B47-7642-B371-D406CA78A1A6}"/>
              </a:ext>
            </a:extLst>
          </p:cNvPr>
          <p:cNvSpPr/>
          <p:nvPr/>
        </p:nvSpPr>
        <p:spPr>
          <a:xfrm>
            <a:off x="4200870" y="1585773"/>
            <a:ext cx="3768437" cy="2049864"/>
          </a:xfrm>
          <a:prstGeom prst="rect">
            <a:avLst/>
          </a:prstGeom>
          <a:solidFill>
            <a:schemeClr val="accent1">
              <a:lumMod val="40000"/>
              <a:lumOff val="6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graphicFrame>
        <p:nvGraphicFramePr>
          <p:cNvPr id="45" name="Γράφημα 44">
            <a:extLst>
              <a:ext uri="{FF2B5EF4-FFF2-40B4-BE49-F238E27FC236}">
                <a16:creationId xmlns:a16="http://schemas.microsoft.com/office/drawing/2014/main" xmlns="" id="{82C6A2E4-CB3C-A746-A989-AACD1F89D906}"/>
              </a:ext>
            </a:extLst>
          </p:cNvPr>
          <p:cNvGraphicFramePr/>
          <p:nvPr>
            <p:extLst>
              <p:ext uri="{D42A27DB-BD31-4B8C-83A1-F6EECF244321}">
                <p14:modId xmlns:p14="http://schemas.microsoft.com/office/powerpoint/2010/main" val="2121135105"/>
              </p:ext>
            </p:extLst>
          </p:nvPr>
        </p:nvGraphicFramePr>
        <p:xfrm>
          <a:off x="4000132" y="1955857"/>
          <a:ext cx="3963456" cy="1742088"/>
        </p:xfrm>
        <a:graphic>
          <a:graphicData uri="http://schemas.openxmlformats.org/drawingml/2006/chart">
            <c:chart xmlns:c="http://schemas.openxmlformats.org/drawingml/2006/chart" xmlns:r="http://schemas.openxmlformats.org/officeDocument/2006/relationships" r:id="rId6"/>
          </a:graphicData>
        </a:graphic>
      </p:graphicFrame>
      <p:sp>
        <p:nvSpPr>
          <p:cNvPr id="46" name="TextBox 45">
            <a:extLst>
              <a:ext uri="{FF2B5EF4-FFF2-40B4-BE49-F238E27FC236}">
                <a16:creationId xmlns:a16="http://schemas.microsoft.com/office/drawing/2014/main" xmlns="" id="{1ACA42D2-58FA-6648-849E-4E16AF8D1C8A}"/>
              </a:ext>
            </a:extLst>
          </p:cNvPr>
          <p:cNvSpPr txBox="1"/>
          <p:nvPr/>
        </p:nvSpPr>
        <p:spPr>
          <a:xfrm>
            <a:off x="4110349" y="1606701"/>
            <a:ext cx="3193503" cy="276999"/>
          </a:xfrm>
          <a:prstGeom prst="rect">
            <a:avLst/>
          </a:prstGeom>
          <a:noFill/>
        </p:spPr>
        <p:txBody>
          <a:bodyPr wrap="none" rtlCol="0" anchor="ctr" anchorCtr="0">
            <a:spAutoFit/>
          </a:bodyPr>
          <a:lstStyle/>
          <a:p>
            <a:r>
              <a:rPr lang="el-GR" sz="1200" dirty="0">
                <a:solidFill>
                  <a:schemeClr val="tx2"/>
                </a:solidFill>
                <a:latin typeface="Verdana" panose="020B0604030504040204" pitchFamily="34" charset="0"/>
                <a:ea typeface="Verdana" panose="020B0604030504040204" pitchFamily="34" charset="0"/>
                <a:cs typeface="Poppins" pitchFamily="2" charset="77"/>
              </a:rPr>
              <a:t>Συνολικό Κόστος Παρεμβάσεων, </a:t>
            </a:r>
            <a:r>
              <a:rPr lang="el-GR" sz="933" dirty="0">
                <a:solidFill>
                  <a:schemeClr val="tx2"/>
                </a:solidFill>
                <a:latin typeface="Verdana" panose="020B0604030504040204" pitchFamily="34" charset="0"/>
                <a:ea typeface="Verdana" panose="020B0604030504040204" pitchFamily="34" charset="0"/>
                <a:cs typeface="Poppins" pitchFamily="2" charset="77"/>
              </a:rPr>
              <a:t>σε € εκ.</a:t>
            </a:r>
            <a:endParaRPr lang="el-GR" sz="1200" dirty="0">
              <a:solidFill>
                <a:schemeClr val="tx2"/>
              </a:solidFill>
              <a:latin typeface="Verdana" panose="020B0604030504040204" pitchFamily="34" charset="0"/>
              <a:ea typeface="Verdana" panose="020B0604030504040204" pitchFamily="34" charset="0"/>
              <a:cs typeface="Poppins" pitchFamily="2" charset="77"/>
            </a:endParaRPr>
          </a:p>
        </p:txBody>
      </p:sp>
      <p:sp>
        <p:nvSpPr>
          <p:cNvPr id="47" name="Ορθογώνιο 46">
            <a:extLst>
              <a:ext uri="{FF2B5EF4-FFF2-40B4-BE49-F238E27FC236}">
                <a16:creationId xmlns:a16="http://schemas.microsoft.com/office/drawing/2014/main" xmlns="" id="{A51FE467-1737-364A-8D2E-3E0161D13FFD}"/>
              </a:ext>
            </a:extLst>
          </p:cNvPr>
          <p:cNvSpPr/>
          <p:nvPr/>
        </p:nvSpPr>
        <p:spPr>
          <a:xfrm>
            <a:off x="8163118" y="3859951"/>
            <a:ext cx="3768437" cy="2049864"/>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sp>
        <p:nvSpPr>
          <p:cNvPr id="48" name="TextBox 47">
            <a:extLst>
              <a:ext uri="{FF2B5EF4-FFF2-40B4-BE49-F238E27FC236}">
                <a16:creationId xmlns:a16="http://schemas.microsoft.com/office/drawing/2014/main" xmlns="" id="{6E4247B2-4082-E14C-8FFB-E3137AE7E618}"/>
              </a:ext>
            </a:extLst>
          </p:cNvPr>
          <p:cNvSpPr txBox="1"/>
          <p:nvPr/>
        </p:nvSpPr>
        <p:spPr>
          <a:xfrm>
            <a:off x="8072597" y="3880879"/>
            <a:ext cx="3201069" cy="276999"/>
          </a:xfrm>
          <a:prstGeom prst="rect">
            <a:avLst/>
          </a:prstGeom>
          <a:noFill/>
        </p:spPr>
        <p:txBody>
          <a:bodyPr wrap="none" rtlCol="0" anchor="ctr" anchorCtr="0">
            <a:spAutoFit/>
          </a:bodyPr>
          <a:lstStyle/>
          <a:p>
            <a:r>
              <a:rPr lang="el-GR" sz="1200" dirty="0">
                <a:solidFill>
                  <a:schemeClr val="tx2"/>
                </a:solidFill>
                <a:latin typeface="Verdana" panose="020B0604030504040204" pitchFamily="34" charset="0"/>
                <a:ea typeface="Verdana" panose="020B0604030504040204" pitchFamily="34" charset="0"/>
                <a:cs typeface="Poppins" pitchFamily="2" charset="77"/>
              </a:rPr>
              <a:t>Κόστος σε € ανά εξοικονομούμενη </a:t>
            </a:r>
            <a:r>
              <a:rPr lang="en-US" sz="1200" dirty="0" err="1">
                <a:solidFill>
                  <a:schemeClr val="tx2"/>
                </a:solidFill>
                <a:latin typeface="Verdana" panose="020B0604030504040204" pitchFamily="34" charset="0"/>
                <a:ea typeface="Verdana" panose="020B0604030504040204" pitchFamily="34" charset="0"/>
                <a:cs typeface="Poppins" pitchFamily="2" charset="77"/>
              </a:rPr>
              <a:t>Kwh</a:t>
            </a:r>
            <a:endParaRPr lang="el-GR" sz="1333" dirty="0">
              <a:solidFill>
                <a:schemeClr val="tx2"/>
              </a:solidFill>
              <a:latin typeface="Verdana" panose="020B0604030504040204" pitchFamily="34" charset="0"/>
              <a:ea typeface="Verdana" panose="020B0604030504040204" pitchFamily="34" charset="0"/>
              <a:cs typeface="Poppins" pitchFamily="2" charset="77"/>
            </a:endParaRPr>
          </a:p>
        </p:txBody>
      </p:sp>
      <p:sp>
        <p:nvSpPr>
          <p:cNvPr id="49" name="Ορθογώνιο 48">
            <a:extLst>
              <a:ext uri="{FF2B5EF4-FFF2-40B4-BE49-F238E27FC236}">
                <a16:creationId xmlns:a16="http://schemas.microsoft.com/office/drawing/2014/main" xmlns="" id="{293CF56C-E65B-7440-9EDA-F8D291AE6896}"/>
              </a:ext>
            </a:extLst>
          </p:cNvPr>
          <p:cNvSpPr/>
          <p:nvPr/>
        </p:nvSpPr>
        <p:spPr>
          <a:xfrm>
            <a:off x="8163118" y="1592387"/>
            <a:ext cx="3768437" cy="2049864"/>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sp>
        <p:nvSpPr>
          <p:cNvPr id="50" name="TextBox 49">
            <a:extLst>
              <a:ext uri="{FF2B5EF4-FFF2-40B4-BE49-F238E27FC236}">
                <a16:creationId xmlns:a16="http://schemas.microsoft.com/office/drawing/2014/main" xmlns="" id="{B270285D-0B1B-B649-A1C6-40E66472BF09}"/>
              </a:ext>
            </a:extLst>
          </p:cNvPr>
          <p:cNvSpPr txBox="1"/>
          <p:nvPr/>
        </p:nvSpPr>
        <p:spPr>
          <a:xfrm>
            <a:off x="8072596" y="1613315"/>
            <a:ext cx="3523722" cy="276999"/>
          </a:xfrm>
          <a:prstGeom prst="rect">
            <a:avLst/>
          </a:prstGeom>
          <a:noFill/>
        </p:spPr>
        <p:txBody>
          <a:bodyPr wrap="none" rtlCol="0" anchor="ctr" anchorCtr="0">
            <a:spAutoFit/>
          </a:bodyPr>
          <a:lstStyle/>
          <a:p>
            <a:r>
              <a:rPr lang="el-GR" sz="1200" dirty="0">
                <a:solidFill>
                  <a:schemeClr val="tx2"/>
                </a:solidFill>
                <a:latin typeface="Verdana" panose="020B0604030504040204" pitchFamily="34" charset="0"/>
                <a:ea typeface="Verdana" panose="020B0604030504040204" pitchFamily="34" charset="0"/>
                <a:cs typeface="Poppins" pitchFamily="2" charset="77"/>
              </a:rPr>
              <a:t>Σύνολο Εξοικονόμησης Ενέργειας, </a:t>
            </a:r>
            <a:r>
              <a:rPr lang="el-GR" sz="933" dirty="0">
                <a:solidFill>
                  <a:schemeClr val="tx2"/>
                </a:solidFill>
                <a:latin typeface="Verdana" panose="020B0604030504040204" pitchFamily="34" charset="0"/>
                <a:ea typeface="Verdana" panose="020B0604030504040204" pitchFamily="34" charset="0"/>
                <a:cs typeface="Poppins" pitchFamily="2" charset="77"/>
              </a:rPr>
              <a:t>σε εκ. </a:t>
            </a:r>
            <a:r>
              <a:rPr lang="en-US" sz="933" dirty="0" err="1">
                <a:solidFill>
                  <a:schemeClr val="tx2"/>
                </a:solidFill>
                <a:latin typeface="Verdana" panose="020B0604030504040204" pitchFamily="34" charset="0"/>
                <a:ea typeface="Verdana" panose="020B0604030504040204" pitchFamily="34" charset="0"/>
                <a:cs typeface="Poppins" pitchFamily="2" charset="77"/>
              </a:rPr>
              <a:t>Kwh</a:t>
            </a:r>
            <a:endParaRPr lang="el-GR" sz="1067" dirty="0">
              <a:solidFill>
                <a:schemeClr val="tx2"/>
              </a:solidFill>
              <a:latin typeface="Verdana" panose="020B0604030504040204" pitchFamily="34" charset="0"/>
              <a:ea typeface="Verdana" panose="020B0604030504040204" pitchFamily="34" charset="0"/>
              <a:cs typeface="Poppins" pitchFamily="2" charset="77"/>
            </a:endParaRPr>
          </a:p>
        </p:txBody>
      </p:sp>
      <p:graphicFrame>
        <p:nvGraphicFramePr>
          <p:cNvPr id="51" name="Γράφημα 50">
            <a:extLst>
              <a:ext uri="{FF2B5EF4-FFF2-40B4-BE49-F238E27FC236}">
                <a16:creationId xmlns:a16="http://schemas.microsoft.com/office/drawing/2014/main" xmlns="" id="{01B8627C-B6C5-3D44-A5BE-8780E52A49FE}"/>
              </a:ext>
            </a:extLst>
          </p:cNvPr>
          <p:cNvGraphicFramePr/>
          <p:nvPr/>
        </p:nvGraphicFramePr>
        <p:xfrm>
          <a:off x="7872575" y="1939947"/>
          <a:ext cx="3963456" cy="174208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2" name="Γράφημα 51">
            <a:extLst>
              <a:ext uri="{FF2B5EF4-FFF2-40B4-BE49-F238E27FC236}">
                <a16:creationId xmlns:a16="http://schemas.microsoft.com/office/drawing/2014/main" xmlns="" id="{587DDF78-26F9-B049-80CA-E0792E536B7F}"/>
              </a:ext>
            </a:extLst>
          </p:cNvPr>
          <p:cNvGraphicFramePr/>
          <p:nvPr/>
        </p:nvGraphicFramePr>
        <p:xfrm>
          <a:off x="7939711" y="4219663"/>
          <a:ext cx="3963456" cy="1742088"/>
        </p:xfrm>
        <a:graphic>
          <a:graphicData uri="http://schemas.openxmlformats.org/drawingml/2006/chart">
            <c:chart xmlns:c="http://schemas.openxmlformats.org/drawingml/2006/chart" xmlns:r="http://schemas.openxmlformats.org/officeDocument/2006/relationships" r:id="rId8"/>
          </a:graphicData>
        </a:graphic>
      </p:graphicFrame>
      <p:sp>
        <p:nvSpPr>
          <p:cNvPr id="2" name="TextBox 1">
            <a:extLst>
              <a:ext uri="{FF2B5EF4-FFF2-40B4-BE49-F238E27FC236}">
                <a16:creationId xmlns:a16="http://schemas.microsoft.com/office/drawing/2014/main" xmlns="" id="{BA978787-AD68-3049-86E6-7D4078CD3D0B}"/>
              </a:ext>
            </a:extLst>
          </p:cNvPr>
          <p:cNvSpPr txBox="1"/>
          <p:nvPr/>
        </p:nvSpPr>
        <p:spPr>
          <a:xfrm>
            <a:off x="2289707" y="1837357"/>
            <a:ext cx="731290" cy="276999"/>
          </a:xfrm>
          <a:prstGeom prst="rect">
            <a:avLst/>
          </a:prstGeom>
          <a:noFill/>
        </p:spPr>
        <p:txBody>
          <a:bodyPr wrap="none" rtlCol="0">
            <a:spAutoFit/>
          </a:bodyPr>
          <a:lstStyle/>
          <a:p>
            <a:r>
              <a:rPr lang="en-US" sz="1200" b="1" dirty="0">
                <a:solidFill>
                  <a:schemeClr val="accent2"/>
                </a:solidFill>
                <a:latin typeface="Verdana" panose="020B0604030504040204" pitchFamily="34" charset="0"/>
                <a:ea typeface="Verdana" panose="020B0604030504040204" pitchFamily="34" charset="0"/>
                <a:cs typeface="Verdana" panose="020B0604030504040204" pitchFamily="34" charset="0"/>
              </a:rPr>
              <a:t>+38%</a:t>
            </a:r>
            <a:endParaRPr lang="el-GR" sz="12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TextBox 22">
            <a:extLst>
              <a:ext uri="{FF2B5EF4-FFF2-40B4-BE49-F238E27FC236}">
                <a16:creationId xmlns:a16="http://schemas.microsoft.com/office/drawing/2014/main" xmlns="" id="{91DA59A4-64C2-7543-9FF4-1CFF0A7EBF85}"/>
              </a:ext>
            </a:extLst>
          </p:cNvPr>
          <p:cNvSpPr txBox="1"/>
          <p:nvPr/>
        </p:nvSpPr>
        <p:spPr>
          <a:xfrm>
            <a:off x="2273383" y="4078722"/>
            <a:ext cx="731290" cy="276999"/>
          </a:xfrm>
          <a:prstGeom prst="rect">
            <a:avLst/>
          </a:prstGeom>
          <a:noFill/>
        </p:spPr>
        <p:txBody>
          <a:bodyPr wrap="none" rtlCol="0">
            <a:spAutoFit/>
          </a:bodyPr>
          <a:lstStyle/>
          <a:p>
            <a:r>
              <a:rPr lang="en-US" sz="1200" b="1" dirty="0">
                <a:solidFill>
                  <a:schemeClr val="accent2"/>
                </a:solidFill>
                <a:latin typeface="Verdana" panose="020B0604030504040204" pitchFamily="34" charset="0"/>
                <a:ea typeface="Verdana" panose="020B0604030504040204" pitchFamily="34" charset="0"/>
                <a:cs typeface="Verdana" panose="020B0604030504040204" pitchFamily="34" charset="0"/>
              </a:rPr>
              <a:t>+37%</a:t>
            </a:r>
            <a:endParaRPr lang="el-GR" sz="12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TextBox 24">
            <a:extLst>
              <a:ext uri="{FF2B5EF4-FFF2-40B4-BE49-F238E27FC236}">
                <a16:creationId xmlns:a16="http://schemas.microsoft.com/office/drawing/2014/main" xmlns="" id="{60F572EA-2F82-444F-96DF-D26317DF8FA8}"/>
              </a:ext>
            </a:extLst>
          </p:cNvPr>
          <p:cNvSpPr txBox="1"/>
          <p:nvPr/>
        </p:nvSpPr>
        <p:spPr>
          <a:xfrm>
            <a:off x="6379662" y="4250240"/>
            <a:ext cx="671979" cy="276999"/>
          </a:xfrm>
          <a:prstGeom prst="rect">
            <a:avLst/>
          </a:prstGeom>
          <a:noFill/>
        </p:spPr>
        <p:txBody>
          <a:bodyPr wrap="none" rtlCol="0">
            <a:spAutoFit/>
          </a:bodyPr>
          <a:lstStyle/>
          <a:p>
            <a:r>
              <a:rPr lang="en-US" sz="1200" b="1" dirty="0">
                <a:solidFill>
                  <a:schemeClr val="accent2"/>
                </a:solidFill>
                <a:latin typeface="Verdana" panose="020B0604030504040204" pitchFamily="34" charset="0"/>
                <a:ea typeface="Verdana" panose="020B0604030504040204" pitchFamily="34" charset="0"/>
                <a:cs typeface="Verdana" panose="020B0604030504040204" pitchFamily="34" charset="0"/>
              </a:rPr>
              <a:t>-</a:t>
            </a:r>
            <a:r>
              <a:rPr lang="el-GR" sz="1200" b="1" dirty="0">
                <a:solidFill>
                  <a:schemeClr val="accent2"/>
                </a:solidFill>
                <a:latin typeface="Verdana" panose="020B0604030504040204" pitchFamily="34" charset="0"/>
                <a:ea typeface="Verdana" panose="020B0604030504040204" pitchFamily="34" charset="0"/>
                <a:cs typeface="Verdana" panose="020B0604030504040204" pitchFamily="34" charset="0"/>
              </a:rPr>
              <a:t>18</a:t>
            </a:r>
            <a:r>
              <a:rPr lang="en-US" sz="1200" b="1" dirty="0">
                <a:solidFill>
                  <a:schemeClr val="accent2"/>
                </a:solidFill>
                <a:latin typeface="Verdana" panose="020B0604030504040204" pitchFamily="34" charset="0"/>
                <a:ea typeface="Verdana" panose="020B0604030504040204" pitchFamily="34" charset="0"/>
                <a:cs typeface="Verdana" panose="020B0604030504040204" pitchFamily="34" charset="0"/>
              </a:rPr>
              <a:t>%</a:t>
            </a:r>
            <a:endParaRPr lang="el-GR" sz="12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TextBox 25">
            <a:extLst>
              <a:ext uri="{FF2B5EF4-FFF2-40B4-BE49-F238E27FC236}">
                <a16:creationId xmlns:a16="http://schemas.microsoft.com/office/drawing/2014/main" xmlns="" id="{49C0A835-39A6-6E4F-AB6D-D37547F0A492}"/>
              </a:ext>
            </a:extLst>
          </p:cNvPr>
          <p:cNvSpPr txBox="1"/>
          <p:nvPr/>
        </p:nvSpPr>
        <p:spPr>
          <a:xfrm>
            <a:off x="10130929" y="1949028"/>
            <a:ext cx="731290" cy="276999"/>
          </a:xfrm>
          <a:prstGeom prst="rect">
            <a:avLst/>
          </a:prstGeom>
          <a:noFill/>
        </p:spPr>
        <p:txBody>
          <a:bodyPr wrap="none" rtlCol="0">
            <a:spAutoFit/>
          </a:bodyPr>
          <a:lstStyle/>
          <a:p>
            <a:r>
              <a:rPr lang="en-US" sz="1200" b="1" dirty="0">
                <a:solidFill>
                  <a:schemeClr val="accent2"/>
                </a:solidFill>
                <a:latin typeface="Verdana" panose="020B0604030504040204" pitchFamily="34" charset="0"/>
                <a:ea typeface="Verdana" panose="020B0604030504040204" pitchFamily="34" charset="0"/>
                <a:cs typeface="Verdana" panose="020B0604030504040204" pitchFamily="34" charset="0"/>
              </a:rPr>
              <a:t>+</a:t>
            </a:r>
            <a:r>
              <a:rPr lang="el-GR" sz="1200" b="1" dirty="0">
                <a:solidFill>
                  <a:schemeClr val="accent2"/>
                </a:solidFill>
                <a:latin typeface="Verdana" panose="020B0604030504040204" pitchFamily="34" charset="0"/>
                <a:ea typeface="Verdana" panose="020B0604030504040204" pitchFamily="34" charset="0"/>
                <a:cs typeface="Verdana" panose="020B0604030504040204" pitchFamily="34" charset="0"/>
              </a:rPr>
              <a:t>43</a:t>
            </a:r>
            <a:r>
              <a:rPr lang="en-US" sz="1200" b="1" dirty="0">
                <a:solidFill>
                  <a:schemeClr val="accent2"/>
                </a:solidFill>
                <a:latin typeface="Verdana" panose="020B0604030504040204" pitchFamily="34" charset="0"/>
                <a:ea typeface="Verdana" panose="020B0604030504040204" pitchFamily="34" charset="0"/>
                <a:cs typeface="Verdana" panose="020B0604030504040204" pitchFamily="34" charset="0"/>
              </a:rPr>
              <a:t>%</a:t>
            </a:r>
            <a:endParaRPr lang="el-GR" sz="12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TextBox 26">
            <a:extLst>
              <a:ext uri="{FF2B5EF4-FFF2-40B4-BE49-F238E27FC236}">
                <a16:creationId xmlns:a16="http://schemas.microsoft.com/office/drawing/2014/main" xmlns="" id="{03C5C238-2EDB-5E42-8999-DDDE1C63E731}"/>
              </a:ext>
            </a:extLst>
          </p:cNvPr>
          <p:cNvSpPr txBox="1"/>
          <p:nvPr/>
        </p:nvSpPr>
        <p:spPr>
          <a:xfrm>
            <a:off x="10274861" y="4527239"/>
            <a:ext cx="671979" cy="276999"/>
          </a:xfrm>
          <a:prstGeom prst="rect">
            <a:avLst/>
          </a:prstGeom>
          <a:noFill/>
        </p:spPr>
        <p:txBody>
          <a:bodyPr wrap="none" rtlCol="0">
            <a:spAutoFit/>
          </a:bodyPr>
          <a:lstStyle/>
          <a:p>
            <a:r>
              <a:rPr lang="en-US" sz="1200" b="1" dirty="0">
                <a:solidFill>
                  <a:schemeClr val="accent2"/>
                </a:solidFill>
                <a:latin typeface="Verdana" panose="020B0604030504040204" pitchFamily="34" charset="0"/>
                <a:ea typeface="Verdana" panose="020B0604030504040204" pitchFamily="34" charset="0"/>
                <a:cs typeface="Verdana" panose="020B0604030504040204" pitchFamily="34" charset="0"/>
              </a:rPr>
              <a:t>-</a:t>
            </a:r>
            <a:r>
              <a:rPr lang="el-GR" sz="1200" b="1" dirty="0">
                <a:solidFill>
                  <a:schemeClr val="accent2"/>
                </a:solidFill>
                <a:latin typeface="Verdana" panose="020B0604030504040204" pitchFamily="34" charset="0"/>
                <a:ea typeface="Verdana" panose="020B0604030504040204" pitchFamily="34" charset="0"/>
                <a:cs typeface="Verdana" panose="020B0604030504040204" pitchFamily="34" charset="0"/>
              </a:rPr>
              <a:t>43</a:t>
            </a:r>
            <a:r>
              <a:rPr lang="en-US" sz="1200" b="1" dirty="0">
                <a:solidFill>
                  <a:schemeClr val="accent2"/>
                </a:solidFill>
                <a:latin typeface="Verdana" panose="020B0604030504040204" pitchFamily="34" charset="0"/>
                <a:ea typeface="Verdana" panose="020B0604030504040204" pitchFamily="34" charset="0"/>
                <a:cs typeface="Verdana" panose="020B0604030504040204" pitchFamily="34" charset="0"/>
              </a:rPr>
              <a:t>%</a:t>
            </a:r>
            <a:endParaRPr lang="el-GR" sz="12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TextBox 27">
            <a:extLst>
              <a:ext uri="{FF2B5EF4-FFF2-40B4-BE49-F238E27FC236}">
                <a16:creationId xmlns:a16="http://schemas.microsoft.com/office/drawing/2014/main" xmlns="" id="{C9A9493E-C9E1-0340-B57F-4F516C0FF188}"/>
              </a:ext>
            </a:extLst>
          </p:cNvPr>
          <p:cNvSpPr txBox="1"/>
          <p:nvPr/>
        </p:nvSpPr>
        <p:spPr>
          <a:xfrm>
            <a:off x="2120340" y="6092484"/>
            <a:ext cx="7871065" cy="297454"/>
          </a:xfrm>
          <a:prstGeom prst="rect">
            <a:avLst/>
          </a:prstGeom>
          <a:noFill/>
        </p:spPr>
        <p:txBody>
          <a:bodyPr wrap="none" rtlCol="0">
            <a:spAutoFit/>
          </a:bodyPr>
          <a:lstStyle/>
          <a:p>
            <a:r>
              <a:rPr lang="el-GR" sz="1333" dirty="0">
                <a:solidFill>
                  <a:schemeClr val="tx2"/>
                </a:solidFill>
                <a:latin typeface="Verdana" panose="020B0604030504040204" pitchFamily="34" charset="0"/>
                <a:ea typeface="Verdana" panose="020B0604030504040204" pitchFamily="34" charset="0"/>
                <a:cs typeface="Verdana" panose="020B0604030504040204" pitchFamily="34" charset="0"/>
              </a:rPr>
              <a:t>Εξ 1, Α: 2011 – Εξ 1 Β: 2012 – Εξ 2 Α: 2018 – Εξ 2 Β: 2019 – Εξ 2 Γ: 2020 – Νέο : 2021</a:t>
            </a:r>
          </a:p>
        </p:txBody>
      </p:sp>
    </p:spTree>
    <p:extLst>
      <p:ext uri="{BB962C8B-B14F-4D97-AF65-F5344CB8AC3E}">
        <p14:creationId xmlns:p14="http://schemas.microsoft.com/office/powerpoint/2010/main" val="164075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xmlns="" id="{AE664C51-DD35-5C47-8629-696EA2254F22}"/>
              </a:ext>
            </a:extLst>
          </p:cNvPr>
          <p:cNvSpPr>
            <a:spLocks noGrp="1"/>
          </p:cNvSpPr>
          <p:nvPr>
            <p:ph type="sldNum" sz="quarter" idx="10"/>
          </p:nvPr>
        </p:nvSpPr>
        <p:spPr/>
        <p:txBody>
          <a:bodyPr/>
          <a:lstStyle/>
          <a:p>
            <a:pPr>
              <a:defRPr/>
            </a:pPr>
            <a:fld id="{CEEAD2AE-396D-4C5C-8389-DAC89B90429D}" type="slidenum">
              <a:rPr lang="en-US" smtClean="0"/>
              <a:pPr>
                <a:defRPr/>
              </a:pPr>
              <a:t>6</a:t>
            </a:fld>
            <a:endParaRPr lang="en-US"/>
          </a:p>
        </p:txBody>
      </p:sp>
      <p:sp>
        <p:nvSpPr>
          <p:cNvPr id="3" name="Τίτλος 2">
            <a:extLst>
              <a:ext uri="{FF2B5EF4-FFF2-40B4-BE49-F238E27FC236}">
                <a16:creationId xmlns:a16="http://schemas.microsoft.com/office/drawing/2014/main" xmlns="" id="{153FA4BA-D050-0049-988C-CD2AF13F3513}"/>
              </a:ext>
            </a:extLst>
          </p:cNvPr>
          <p:cNvSpPr>
            <a:spLocks noGrp="1"/>
          </p:cNvSpPr>
          <p:nvPr>
            <p:ph type="ctrTitle"/>
          </p:nvPr>
        </p:nvSpPr>
        <p:spPr/>
        <p:txBody>
          <a:bodyPr/>
          <a:lstStyle/>
          <a:p>
            <a:r>
              <a:rPr lang="el-GR" dirty="0"/>
              <a:t>2.</a:t>
            </a:r>
          </a:p>
        </p:txBody>
      </p:sp>
      <p:sp>
        <p:nvSpPr>
          <p:cNvPr id="4" name="Υπότιτλος 3">
            <a:extLst>
              <a:ext uri="{FF2B5EF4-FFF2-40B4-BE49-F238E27FC236}">
                <a16:creationId xmlns:a16="http://schemas.microsoft.com/office/drawing/2014/main" xmlns="" id="{5AD7C6C6-2303-E746-BAF5-5E092EAC1B8D}"/>
              </a:ext>
            </a:extLst>
          </p:cNvPr>
          <p:cNvSpPr>
            <a:spLocks noGrp="1"/>
          </p:cNvSpPr>
          <p:nvPr>
            <p:ph type="subTitle" idx="1"/>
          </p:nvPr>
        </p:nvSpPr>
        <p:spPr/>
        <p:txBody>
          <a:bodyPr/>
          <a:lstStyle/>
          <a:p>
            <a:pPr>
              <a:lnSpc>
                <a:spcPct val="100000"/>
              </a:lnSpc>
            </a:pPr>
            <a:r>
              <a:rPr lang="el-GR" dirty="0"/>
              <a:t>Κύρια Σημεία, Αλλαγές</a:t>
            </a:r>
          </a:p>
        </p:txBody>
      </p:sp>
      <p:cxnSp>
        <p:nvCxnSpPr>
          <p:cNvPr id="5" name="Ευθεία γραμμή σύνδεσης 4">
            <a:extLst>
              <a:ext uri="{FF2B5EF4-FFF2-40B4-BE49-F238E27FC236}">
                <a16:creationId xmlns:a16="http://schemas.microsoft.com/office/drawing/2014/main" xmlns="" id="{F6F5A3A0-9204-BD47-8F6C-6EC59509073F}"/>
              </a:ext>
            </a:extLst>
          </p:cNvPr>
          <p:cNvCxnSpPr>
            <a:cxnSpLocks/>
          </p:cNvCxnSpPr>
          <p:nvPr/>
        </p:nvCxnSpPr>
        <p:spPr>
          <a:xfrm>
            <a:off x="4781550" y="1014413"/>
            <a:ext cx="0" cy="4757737"/>
          </a:xfrm>
          <a:prstGeom prst="line">
            <a:avLst/>
          </a:prstGeom>
          <a:ln w="730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27681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D9ECD1D-0CCF-4E1E-A663-9D7B78D072B6}"/>
              </a:ext>
            </a:extLst>
          </p:cNvPr>
          <p:cNvSpPr>
            <a:spLocks noGrp="1"/>
          </p:cNvSpPr>
          <p:nvPr>
            <p:ph idx="1"/>
          </p:nvPr>
        </p:nvSpPr>
        <p:spPr>
          <a:xfrm>
            <a:off x="220618" y="2499382"/>
            <a:ext cx="7170782" cy="2329042"/>
          </a:xfrm>
        </p:spPr>
        <p:txBody>
          <a:bodyPr/>
          <a:lstStyle/>
          <a:p>
            <a:pPr marL="0" indent="0" algn="l">
              <a:buNone/>
            </a:pPr>
            <a:r>
              <a:rPr lang="el-GR" dirty="0">
                <a:solidFill>
                  <a:schemeClr val="accent5">
                    <a:lumMod val="50000"/>
                  </a:schemeClr>
                </a:solidFill>
                <a:cs typeface="Arial" panose="020B0604020202020204" pitchFamily="34" charset="0"/>
              </a:rPr>
              <a:t>Εφαρμόζουμε νέο σύστημα υποβολής αιτήσεων με βαθμολογία και κατάταξη βάσει: </a:t>
            </a:r>
          </a:p>
          <a:p>
            <a:pPr marL="1003280" lvl="1" indent="-171450" algn="l">
              <a:buFont typeface="Courier New" panose="02070309020205020404" pitchFamily="49" charset="0"/>
              <a:buChar char="o"/>
            </a:pPr>
            <a:r>
              <a:rPr lang="el-GR" sz="1400" dirty="0">
                <a:solidFill>
                  <a:schemeClr val="accent5">
                    <a:lumMod val="50000"/>
                  </a:schemeClr>
                </a:solidFill>
                <a:cs typeface="Arial" panose="020B0604020202020204" pitchFamily="34" charset="0"/>
              </a:rPr>
              <a:t>ενεργειακών </a:t>
            </a:r>
          </a:p>
          <a:p>
            <a:pPr marL="1003280" lvl="1" indent="-171450" algn="l">
              <a:buFont typeface="Courier New" panose="02070309020205020404" pitchFamily="49" charset="0"/>
              <a:buChar char="o"/>
            </a:pPr>
            <a:r>
              <a:rPr lang="el-GR" sz="1400" dirty="0">
                <a:solidFill>
                  <a:schemeClr val="accent5">
                    <a:lumMod val="50000"/>
                  </a:schemeClr>
                </a:solidFill>
                <a:cs typeface="Arial" panose="020B0604020202020204" pitchFamily="34" charset="0"/>
              </a:rPr>
              <a:t>οικονομικών </a:t>
            </a:r>
          </a:p>
          <a:p>
            <a:pPr marL="1003280" lvl="1" indent="-171450" algn="l">
              <a:buFont typeface="Courier New" panose="02070309020205020404" pitchFamily="49" charset="0"/>
              <a:buChar char="o"/>
            </a:pPr>
            <a:r>
              <a:rPr lang="el-GR" sz="1400" dirty="0">
                <a:solidFill>
                  <a:schemeClr val="accent5">
                    <a:lumMod val="50000"/>
                  </a:schemeClr>
                </a:solidFill>
                <a:cs typeface="Arial" panose="020B0604020202020204" pitchFamily="34" charset="0"/>
              </a:rPr>
              <a:t>κοινωνικών κριτηρίων </a:t>
            </a:r>
          </a:p>
          <a:p>
            <a:pPr marL="11113" indent="0" algn="l">
              <a:buNone/>
            </a:pPr>
            <a:r>
              <a:rPr lang="el-GR" dirty="0">
                <a:solidFill>
                  <a:schemeClr val="accent5">
                    <a:lumMod val="50000"/>
                  </a:schemeClr>
                </a:solidFill>
                <a:cs typeface="Arial" panose="020B0604020202020204" pitchFamily="34" charset="0"/>
              </a:rPr>
              <a:t>σε πλατφόρμα του υπουργείου που θα είναι ανοιχτή για 1 μήνα. </a:t>
            </a:r>
          </a:p>
        </p:txBody>
      </p:sp>
      <p:sp>
        <p:nvSpPr>
          <p:cNvPr id="3" name="Title 2">
            <a:extLst>
              <a:ext uri="{FF2B5EF4-FFF2-40B4-BE49-F238E27FC236}">
                <a16:creationId xmlns:a16="http://schemas.microsoft.com/office/drawing/2014/main" xmlns="" id="{5DC3A2C7-840E-4C7C-A8DD-0F5D1E0FB595}"/>
              </a:ext>
            </a:extLst>
          </p:cNvPr>
          <p:cNvSpPr>
            <a:spLocks noGrp="1"/>
          </p:cNvSpPr>
          <p:nvPr>
            <p:ph type="title"/>
          </p:nvPr>
        </p:nvSpPr>
        <p:spPr/>
        <p:txBody>
          <a:bodyPr/>
          <a:lstStyle/>
          <a:p>
            <a:r>
              <a:rPr lang="el-GR" dirty="0"/>
              <a:t>Εφαρμόζουμε νέο σύστημα υποβολής αιτήσεων και ένταξης </a:t>
            </a:r>
            <a:endParaRPr lang="en-US" dirty="0"/>
          </a:p>
        </p:txBody>
      </p:sp>
      <p:sp>
        <p:nvSpPr>
          <p:cNvPr id="4" name="Slide Number Placeholder 3">
            <a:extLst>
              <a:ext uri="{FF2B5EF4-FFF2-40B4-BE49-F238E27FC236}">
                <a16:creationId xmlns:a16="http://schemas.microsoft.com/office/drawing/2014/main" xmlns="" id="{9B7FC698-BDCC-4F32-9B0D-3BB5E30DE485}"/>
              </a:ext>
            </a:extLst>
          </p:cNvPr>
          <p:cNvSpPr>
            <a:spLocks noGrp="1"/>
          </p:cNvSpPr>
          <p:nvPr>
            <p:ph type="sldNum" sz="quarter" idx="10"/>
          </p:nvPr>
        </p:nvSpPr>
        <p:spPr/>
        <p:txBody>
          <a:bodyPr/>
          <a:lstStyle/>
          <a:p>
            <a:pPr>
              <a:defRPr/>
            </a:pPr>
            <a:fld id="{CEEAD2AE-396D-4C5C-8389-DAC89B90429D}" type="slidenum">
              <a:rPr lang="en-US" smtClean="0"/>
              <a:pPr>
                <a:defRPr/>
              </a:pPr>
              <a:t>7</a:t>
            </a:fld>
            <a:endParaRPr lang="en-US"/>
          </a:p>
        </p:txBody>
      </p:sp>
      <p:pic>
        <p:nvPicPr>
          <p:cNvPr id="5" name="Picture 2">
            <a:extLst>
              <a:ext uri="{FF2B5EF4-FFF2-40B4-BE49-F238E27FC236}">
                <a16:creationId xmlns:a16="http://schemas.microsoft.com/office/drawing/2014/main" xmlns="" id="{BA2F6B79-0F15-1B45-A1AC-EA7BCD3864FA}"/>
              </a:ext>
            </a:extLst>
          </p:cNvPr>
          <p:cNvPicPr>
            <a:picLocks noChangeAspect="1" noChangeArrowheads="1"/>
          </p:cNvPicPr>
          <p:nvPr/>
        </p:nvPicPr>
        <p:blipFill>
          <a:blip r:embed="rId2"/>
          <a:srcRect l="18702" r="18702"/>
          <a:stretch/>
        </p:blipFill>
        <p:spPr bwMode="auto">
          <a:xfrm>
            <a:off x="7391400" y="1388315"/>
            <a:ext cx="4552953" cy="4830148"/>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ffectLst>
            <a:outerShdw blurRad="50800" dist="1524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234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D9ECD1D-0CCF-4E1E-A663-9D7B78D072B6}"/>
              </a:ext>
            </a:extLst>
          </p:cNvPr>
          <p:cNvSpPr>
            <a:spLocks noGrp="1"/>
          </p:cNvSpPr>
          <p:nvPr>
            <p:ph idx="1"/>
          </p:nvPr>
        </p:nvSpPr>
        <p:spPr>
          <a:xfrm>
            <a:off x="220618" y="2040991"/>
            <a:ext cx="7170782" cy="3524796"/>
          </a:xfrm>
        </p:spPr>
        <p:txBody>
          <a:bodyPr>
            <a:normAutofit/>
          </a:bodyPr>
          <a:lstStyle/>
          <a:p>
            <a:pPr marL="0" indent="0" algn="l">
              <a:buNone/>
            </a:pPr>
            <a:r>
              <a:rPr lang="el-GR" dirty="0">
                <a:solidFill>
                  <a:schemeClr val="accent5">
                    <a:lumMod val="50000"/>
                  </a:schemeClr>
                </a:solidFill>
                <a:cs typeface="Arial" panose="020B0604020202020204" pitchFamily="34" charset="0"/>
              </a:rPr>
              <a:t>Το νέο πρόγραμμα αναγνωρίζει και δίνει προτεραιότητα σε:</a:t>
            </a:r>
          </a:p>
          <a:p>
            <a:pPr marL="400050" indent="-400050" algn="l">
              <a:buFont typeface="+mj-lt"/>
              <a:buAutoNum type="romanUcPeriod"/>
            </a:pPr>
            <a:r>
              <a:rPr lang="el-GR" dirty="0">
                <a:solidFill>
                  <a:schemeClr val="accent5">
                    <a:lumMod val="50000"/>
                  </a:schemeClr>
                </a:solidFill>
                <a:cs typeface="Arial" panose="020B0604020202020204" pitchFamily="34" charset="0"/>
              </a:rPr>
              <a:t>Κοινωνικές Ομάδες</a:t>
            </a:r>
          </a:p>
          <a:p>
            <a:pPr marL="1071563" lvl="1" indent="-396875" algn="l">
              <a:buFont typeface="Courier New" panose="02070309020205020404" pitchFamily="49" charset="0"/>
              <a:buChar char="o"/>
            </a:pPr>
            <a:r>
              <a:rPr lang="el-GR" sz="1400" dirty="0">
                <a:solidFill>
                  <a:schemeClr val="accent5">
                    <a:lumMod val="50000"/>
                  </a:schemeClr>
                </a:solidFill>
                <a:cs typeface="Arial" panose="020B0604020202020204" pitchFamily="34" charset="0"/>
              </a:rPr>
              <a:t>ΑΜΕΑ</a:t>
            </a:r>
          </a:p>
          <a:p>
            <a:pPr marL="1071563" lvl="1" indent="-396875" algn="l">
              <a:buFont typeface="Courier New" panose="02070309020205020404" pitchFamily="49" charset="0"/>
              <a:buChar char="o"/>
            </a:pPr>
            <a:r>
              <a:rPr lang="el-GR" sz="1400" dirty="0">
                <a:solidFill>
                  <a:schemeClr val="accent5">
                    <a:lumMod val="50000"/>
                  </a:schemeClr>
                </a:solidFill>
                <a:cs typeface="Arial" panose="020B0604020202020204" pitchFamily="34" charset="0"/>
              </a:rPr>
              <a:t>Μονογονεϊκές οικογένειες </a:t>
            </a:r>
          </a:p>
          <a:p>
            <a:pPr marL="1071563" lvl="1" indent="-396875" algn="l">
              <a:buFont typeface="Courier New" panose="02070309020205020404" pitchFamily="49" charset="0"/>
              <a:buChar char="o"/>
            </a:pPr>
            <a:r>
              <a:rPr lang="el-GR" sz="1400" dirty="0">
                <a:solidFill>
                  <a:schemeClr val="accent5">
                    <a:lumMod val="50000"/>
                  </a:schemeClr>
                </a:solidFill>
                <a:cs typeface="Arial" panose="020B0604020202020204" pitchFamily="34" charset="0"/>
              </a:rPr>
              <a:t>Μακροχρόνια άνεργους-</a:t>
            </a:r>
            <a:r>
              <a:rPr lang="el-GR" sz="1400" dirty="0" err="1">
                <a:solidFill>
                  <a:schemeClr val="accent5">
                    <a:lumMod val="50000"/>
                  </a:schemeClr>
                </a:solidFill>
                <a:cs typeface="Arial" panose="020B0604020202020204" pitchFamily="34" charset="0"/>
              </a:rPr>
              <a:t>ες</a:t>
            </a:r>
            <a:r>
              <a:rPr lang="el-GR" sz="1400" dirty="0">
                <a:solidFill>
                  <a:schemeClr val="accent5">
                    <a:lumMod val="50000"/>
                  </a:schemeClr>
                </a:solidFill>
                <a:cs typeface="Arial" panose="020B0604020202020204" pitchFamily="34" charset="0"/>
              </a:rPr>
              <a:t> </a:t>
            </a:r>
          </a:p>
          <a:p>
            <a:pPr marL="1071563" lvl="1" indent="-396875" algn="l">
              <a:buFont typeface="Courier New" panose="02070309020205020404" pitchFamily="49" charset="0"/>
              <a:buChar char="o"/>
            </a:pPr>
            <a:r>
              <a:rPr lang="el-GR" sz="1400" dirty="0">
                <a:solidFill>
                  <a:schemeClr val="accent5">
                    <a:lumMod val="50000"/>
                  </a:schemeClr>
                </a:solidFill>
                <a:cs typeface="Arial" panose="020B0604020202020204" pitchFamily="34" charset="0"/>
              </a:rPr>
              <a:t>Πολύτεκνους </a:t>
            </a:r>
          </a:p>
          <a:p>
            <a:pPr marL="406400" indent="-406400" algn="l">
              <a:buFont typeface="+mj-lt"/>
              <a:buAutoNum type="romanUcPeriod"/>
            </a:pPr>
            <a:r>
              <a:rPr lang="el-GR" dirty="0">
                <a:solidFill>
                  <a:schemeClr val="accent5">
                    <a:lumMod val="50000"/>
                  </a:schemeClr>
                </a:solidFill>
                <a:cs typeface="Arial" panose="020B0604020202020204" pitchFamily="34" charset="0"/>
              </a:rPr>
              <a:t>Νοικοκυριά με μεγάλες ενεργειακές ανάγκες</a:t>
            </a:r>
          </a:p>
          <a:p>
            <a:pPr lvl="1" algn="l">
              <a:buFont typeface="Courier New" panose="02070309020205020404" pitchFamily="49" charset="0"/>
              <a:buChar char="o"/>
            </a:pPr>
            <a:r>
              <a:rPr lang="el-GR" sz="1400" dirty="0">
                <a:solidFill>
                  <a:schemeClr val="accent5">
                    <a:lumMod val="50000"/>
                  </a:schemeClr>
                </a:solidFill>
                <a:cs typeface="Arial" panose="020B0604020202020204" pitchFamily="34" charset="0"/>
              </a:rPr>
              <a:t>Χαμηλότερη ενεργειακή κλάση </a:t>
            </a:r>
          </a:p>
          <a:p>
            <a:pPr lvl="1" algn="l">
              <a:buFont typeface="Courier New" panose="02070309020205020404" pitchFamily="49" charset="0"/>
              <a:buChar char="o"/>
            </a:pPr>
            <a:r>
              <a:rPr lang="el-GR" sz="1400" dirty="0">
                <a:solidFill>
                  <a:schemeClr val="accent5">
                    <a:lumMod val="50000"/>
                  </a:schemeClr>
                </a:solidFill>
                <a:cs typeface="Arial" panose="020B0604020202020204" pitchFamily="34" charset="0"/>
              </a:rPr>
              <a:t>Υψηλό αριθμό </a:t>
            </a:r>
            <a:r>
              <a:rPr lang="el-GR" sz="1400" dirty="0" err="1">
                <a:solidFill>
                  <a:schemeClr val="accent5">
                    <a:lumMod val="50000"/>
                  </a:schemeClr>
                </a:solidFill>
                <a:cs typeface="Arial" panose="020B0604020202020204" pitchFamily="34" charset="0"/>
              </a:rPr>
              <a:t>βαθμοημερών</a:t>
            </a:r>
            <a:r>
              <a:rPr lang="el-GR" sz="1400" dirty="0">
                <a:solidFill>
                  <a:schemeClr val="accent5">
                    <a:lumMod val="50000"/>
                  </a:schemeClr>
                </a:solidFill>
                <a:cs typeface="Arial" panose="020B0604020202020204" pitchFamily="34" charset="0"/>
              </a:rPr>
              <a:t> θέρμανσης </a:t>
            </a:r>
          </a:p>
          <a:p>
            <a:pPr lvl="1" algn="l">
              <a:buFont typeface="Courier New" panose="02070309020205020404" pitchFamily="49" charset="0"/>
              <a:buChar char="o"/>
            </a:pPr>
            <a:r>
              <a:rPr lang="el-GR" sz="1400" dirty="0">
                <a:solidFill>
                  <a:schemeClr val="accent5">
                    <a:lumMod val="50000"/>
                  </a:schemeClr>
                </a:solidFill>
                <a:cs typeface="Arial" panose="020B0604020202020204" pitchFamily="34" charset="0"/>
              </a:rPr>
              <a:t>Παλαιότερες κατασκευές</a:t>
            </a:r>
          </a:p>
          <a:p>
            <a:pPr marL="400050" indent="-400050" algn="l">
              <a:buFont typeface="+mj-lt"/>
              <a:buAutoNum type="romanUcPeriod"/>
            </a:pPr>
            <a:r>
              <a:rPr lang="el-GR" dirty="0">
                <a:solidFill>
                  <a:schemeClr val="accent5">
                    <a:lumMod val="50000"/>
                  </a:schemeClr>
                </a:solidFill>
                <a:cs typeface="Arial" panose="020B0604020202020204" pitchFamily="34" charset="0"/>
              </a:rPr>
              <a:t>Νοικοκυριά με χαμηλά εισοδήματα</a:t>
            </a:r>
            <a:endParaRPr lang="el-GR" dirty="0">
              <a:solidFill>
                <a:schemeClr val="accent5">
                  <a:lumMod val="50000"/>
                </a:schemeClr>
              </a:solidFill>
            </a:endParaRPr>
          </a:p>
          <a:p>
            <a:endParaRPr lang="en-US" dirty="0">
              <a:solidFill>
                <a:schemeClr val="accent5">
                  <a:lumMod val="50000"/>
                </a:schemeClr>
              </a:solidFill>
            </a:endParaRPr>
          </a:p>
        </p:txBody>
      </p:sp>
      <p:sp>
        <p:nvSpPr>
          <p:cNvPr id="3" name="Title 2">
            <a:extLst>
              <a:ext uri="{FF2B5EF4-FFF2-40B4-BE49-F238E27FC236}">
                <a16:creationId xmlns:a16="http://schemas.microsoft.com/office/drawing/2014/main" xmlns="" id="{5DC3A2C7-840E-4C7C-A8DD-0F5D1E0FB595}"/>
              </a:ext>
            </a:extLst>
          </p:cNvPr>
          <p:cNvSpPr>
            <a:spLocks noGrp="1"/>
          </p:cNvSpPr>
          <p:nvPr>
            <p:ph type="title"/>
          </p:nvPr>
        </p:nvSpPr>
        <p:spPr/>
        <p:txBody>
          <a:bodyPr/>
          <a:lstStyle/>
          <a:p>
            <a:r>
              <a:rPr lang="el-GR" dirty="0"/>
              <a:t>Υλοποιούμε νέα μέθοδο </a:t>
            </a:r>
            <a:r>
              <a:rPr lang="el-GR" dirty="0" err="1"/>
              <a:t>προτεραιοποίησης</a:t>
            </a:r>
            <a:endParaRPr lang="en-US" dirty="0"/>
          </a:p>
        </p:txBody>
      </p:sp>
      <p:sp>
        <p:nvSpPr>
          <p:cNvPr id="4" name="Slide Number Placeholder 3">
            <a:extLst>
              <a:ext uri="{FF2B5EF4-FFF2-40B4-BE49-F238E27FC236}">
                <a16:creationId xmlns:a16="http://schemas.microsoft.com/office/drawing/2014/main" xmlns="" id="{9B7FC698-BDCC-4F32-9B0D-3BB5E30DE485}"/>
              </a:ext>
            </a:extLst>
          </p:cNvPr>
          <p:cNvSpPr>
            <a:spLocks noGrp="1"/>
          </p:cNvSpPr>
          <p:nvPr>
            <p:ph type="sldNum" sz="quarter" idx="10"/>
          </p:nvPr>
        </p:nvSpPr>
        <p:spPr/>
        <p:txBody>
          <a:bodyPr/>
          <a:lstStyle/>
          <a:p>
            <a:pPr>
              <a:defRPr/>
            </a:pPr>
            <a:fld id="{CEEAD2AE-396D-4C5C-8389-DAC89B90429D}" type="slidenum">
              <a:rPr lang="en-US" smtClean="0"/>
              <a:pPr>
                <a:defRPr/>
              </a:pPr>
              <a:t>8</a:t>
            </a:fld>
            <a:endParaRPr lang="en-US"/>
          </a:p>
        </p:txBody>
      </p:sp>
      <p:pic>
        <p:nvPicPr>
          <p:cNvPr id="5" name="Picture 2">
            <a:extLst>
              <a:ext uri="{FF2B5EF4-FFF2-40B4-BE49-F238E27FC236}">
                <a16:creationId xmlns:a16="http://schemas.microsoft.com/office/drawing/2014/main" xmlns="" id="{BA2F6B79-0F15-1B45-A1AC-EA7BCD3864FA}"/>
              </a:ext>
            </a:extLst>
          </p:cNvPr>
          <p:cNvPicPr>
            <a:picLocks noChangeAspect="1" noChangeArrowheads="1"/>
          </p:cNvPicPr>
          <p:nvPr/>
        </p:nvPicPr>
        <p:blipFill rotWithShape="1">
          <a:blip r:embed="rId2"/>
          <a:srcRect l="10149" r="40433"/>
          <a:stretch/>
        </p:blipFill>
        <p:spPr bwMode="auto">
          <a:xfrm>
            <a:off x="7391400" y="1388315"/>
            <a:ext cx="4552953" cy="4830148"/>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ffectLst>
            <a:outerShdw blurRad="50800" dist="1524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848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ff-page Connector 9">
            <a:extLst>
              <a:ext uri="{FF2B5EF4-FFF2-40B4-BE49-F238E27FC236}">
                <a16:creationId xmlns:a16="http://schemas.microsoft.com/office/drawing/2014/main" xmlns="" id="{F2E2642E-8BEF-D241-B856-52833651758B}"/>
              </a:ext>
            </a:extLst>
          </p:cNvPr>
          <p:cNvSpPr/>
          <p:nvPr/>
        </p:nvSpPr>
        <p:spPr>
          <a:xfrm>
            <a:off x="1838783" y="4055319"/>
            <a:ext cx="5910646" cy="2302556"/>
          </a:xfrm>
          <a:prstGeom prst="flowChartProcess">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Aft>
                <a:spcPts val="600"/>
              </a:spcAft>
              <a:buFont typeface="Courier New" panose="02070309020205020404" pitchFamily="49" charset="0"/>
              <a:buChar char="o"/>
              <a:defRPr/>
            </a:pPr>
            <a:endParaRPr lang="el-G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defTabSz="414772">
              <a:buFont typeface="Courier New" panose="02070309020205020404" pitchFamily="49" charset="0"/>
              <a:buChar char="o"/>
            </a:pPr>
            <a:endParaRPr lang="el-G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defTabSz="414772">
              <a:buFont typeface="Courier New" panose="02070309020205020404" pitchFamily="49" charset="0"/>
              <a:buChar char="o"/>
            </a:pPr>
            <a:r>
              <a:rPr lang="el-GR" sz="1200" dirty="0">
                <a:solidFill>
                  <a:schemeClr val="bg1"/>
                </a:solidFill>
                <a:latin typeface="Verdana" panose="020B0604030504040204" pitchFamily="34" charset="0"/>
                <a:ea typeface="Verdana" panose="020B0604030504040204" pitchFamily="34" charset="0"/>
                <a:cs typeface="Verdana" panose="020B0604030504040204" pitchFamily="34" charset="0"/>
              </a:rPr>
              <a:t>Αναδιαρθρώνεται η κατανομή πόρων και γίνεται ανά περιφερειακή ενότητα και όχι ανά περιφέρεια με στόχο την ενεργειακά αποδοτικότερη απορρόφηση κονδυλίων  </a:t>
            </a:r>
          </a:p>
          <a:p>
            <a:pPr marL="285750" indent="-285750" algn="just" defTabSz="414772">
              <a:buFont typeface="Courier New" panose="02070309020205020404" pitchFamily="49" charset="0"/>
              <a:buChar char="o"/>
            </a:pPr>
            <a:r>
              <a:rPr lang="el-GR" sz="1200" dirty="0">
                <a:solidFill>
                  <a:schemeClr val="bg1"/>
                </a:solidFill>
                <a:latin typeface="Verdana" panose="020B0604030504040204" pitchFamily="34" charset="0"/>
                <a:ea typeface="Verdana" panose="020B0604030504040204" pitchFamily="34" charset="0"/>
                <a:cs typeface="Verdana" panose="020B0604030504040204" pitchFamily="34" charset="0"/>
              </a:rPr>
              <a:t>Αλλάζει το καθεστώς των ωφελούμενων καθώς μπορούν να είναι μόνο όσοι έχουν έμπρακτο δικαίωμα στο σπίτι και είναι η κύρια τους κατοικία</a:t>
            </a:r>
          </a:p>
          <a:p>
            <a:pPr marL="742950" lvl="1" indent="-285750" algn="just" defTabSz="414772">
              <a:buFont typeface="Wingdings" pitchFamily="2" charset="2"/>
              <a:buChar char="ü"/>
            </a:pPr>
            <a:r>
              <a:rPr lang="el-GR" sz="1050" dirty="0">
                <a:solidFill>
                  <a:schemeClr val="bg1"/>
                </a:solidFill>
                <a:latin typeface="Verdana" panose="020B0604030504040204" pitchFamily="34" charset="0"/>
                <a:ea typeface="Verdana" panose="020B0604030504040204" pitchFamily="34" charset="0"/>
                <a:cs typeface="Verdana" panose="020B0604030504040204" pitchFamily="34" charset="0"/>
              </a:rPr>
              <a:t>Όσοι έχουν έμπρακτο δικαίωμα στο σπίτι και το ενοικιάζουν μπορούν μόνο για μία αίτηση ή για περισσότερες σε αιτήσεις πολυκατοικίας</a:t>
            </a:r>
          </a:p>
          <a:p>
            <a:pPr marL="285750" indent="-285750" algn="just" defTabSz="414772">
              <a:buFont typeface="Courier New" panose="02070309020205020404" pitchFamily="49" charset="0"/>
              <a:buChar char="o"/>
            </a:pPr>
            <a:r>
              <a:rPr lang="el-GR" sz="1200" dirty="0">
                <a:solidFill>
                  <a:schemeClr val="bg1"/>
                </a:solidFill>
                <a:latin typeface="Verdana" panose="020B0604030504040204" pitchFamily="34" charset="0"/>
                <a:ea typeface="Verdana" panose="020B0604030504040204" pitchFamily="34" charset="0"/>
                <a:cs typeface="Verdana" panose="020B0604030504040204" pitchFamily="34" charset="0"/>
              </a:rPr>
              <a:t>Περιορίζεται ο αριθμός των αιτήσεων ανά ωφελούμενο σε μία αίτηση </a:t>
            </a:r>
          </a:p>
          <a:p>
            <a:pPr marL="285750" indent="-285750" algn="just" defTabSz="414772">
              <a:buFont typeface="Courier New" panose="02070309020205020404" pitchFamily="49" charset="0"/>
              <a:buChar char="o"/>
            </a:pPr>
            <a:r>
              <a:rPr lang="el-GR" sz="1200" dirty="0">
                <a:solidFill>
                  <a:schemeClr val="bg1"/>
                </a:solidFill>
                <a:latin typeface="Verdana" panose="020B0604030504040204" pitchFamily="34" charset="0"/>
                <a:ea typeface="Verdana" panose="020B0604030504040204" pitchFamily="34" charset="0"/>
                <a:cs typeface="Verdana" panose="020B0604030504040204" pitchFamily="34" charset="0"/>
              </a:rPr>
              <a:t>Καταργούνται οι </a:t>
            </a:r>
            <a:r>
              <a:rPr lang="el-GR" sz="1200" dirty="0">
                <a:solidFill>
                  <a:schemeClr val="bg1"/>
                </a:solidFill>
                <a:latin typeface="Verdana" panose="020B0604030504040204" pitchFamily="34" charset="0"/>
                <a:ea typeface="Verdana" panose="020B0604030504040204" pitchFamily="34" charset="0"/>
              </a:rPr>
              <a:t>αιτήσεις αποκλειστικά για κοινόχρηστες </a:t>
            </a:r>
            <a:r>
              <a:rPr lang="el-GR" sz="1200" dirty="0">
                <a:solidFill>
                  <a:schemeClr val="bg1"/>
                </a:solidFill>
                <a:latin typeface="Verdana" panose="020B0604030504040204" pitchFamily="34" charset="0"/>
                <a:ea typeface="Verdana" panose="020B0604030504040204" pitchFamily="34" charset="0"/>
                <a:cs typeface="Verdana" panose="020B0604030504040204" pitchFamily="34" charset="0"/>
              </a:rPr>
              <a:t>παρεμβάσεις σε Πολυκατοικίες</a:t>
            </a:r>
          </a:p>
          <a:p>
            <a:pPr marL="285750" indent="-285750" algn="just" defTabSz="414772">
              <a:buFont typeface="Courier New" panose="02070309020205020404" pitchFamily="49" charset="0"/>
              <a:buChar char="o"/>
            </a:pPr>
            <a:endParaRPr lang="el-G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Freeform 4">
            <a:extLst>
              <a:ext uri="{FF2B5EF4-FFF2-40B4-BE49-F238E27FC236}">
                <a16:creationId xmlns:a16="http://schemas.microsoft.com/office/drawing/2014/main" xmlns="" id="{C049F564-FFC4-DB4C-9E88-82F71604EFD4}"/>
              </a:ext>
            </a:extLst>
          </p:cNvPr>
          <p:cNvSpPr/>
          <p:nvPr/>
        </p:nvSpPr>
        <p:spPr>
          <a:xfrm>
            <a:off x="1841158" y="3464170"/>
            <a:ext cx="5907795" cy="1914828"/>
          </a:xfrm>
          <a:custGeom>
            <a:avLst/>
            <a:gdLst>
              <a:gd name="connsiteX0" fmla="*/ 0 w 4855912"/>
              <a:gd name="connsiteY0" fmla="*/ 9143998 h 9144000"/>
              <a:gd name="connsiteX1" fmla="*/ 4855912 w 4855912"/>
              <a:gd name="connsiteY1" fmla="*/ 9143998 h 9144000"/>
              <a:gd name="connsiteX2" fmla="*/ 4855912 w 4855912"/>
              <a:gd name="connsiteY2" fmla="*/ 9144000 h 9144000"/>
              <a:gd name="connsiteX3" fmla="*/ 0 w 4855912"/>
              <a:gd name="connsiteY3" fmla="*/ 9144000 h 9144000"/>
              <a:gd name="connsiteX4" fmla="*/ 0 w 4855912"/>
              <a:gd name="connsiteY4" fmla="*/ 0 h 9144000"/>
              <a:gd name="connsiteX5" fmla="*/ 4855912 w 4855912"/>
              <a:gd name="connsiteY5" fmla="*/ 0 h 9144000"/>
              <a:gd name="connsiteX6" fmla="*/ 4855912 w 4855912"/>
              <a:gd name="connsiteY6" fmla="*/ 4215866 h 9144000"/>
              <a:gd name="connsiteX7" fmla="*/ 2427956 w 4855912"/>
              <a:gd name="connsiteY7" fmla="*/ 2983833 h 9144000"/>
              <a:gd name="connsiteX8" fmla="*/ 0 w 4855912"/>
              <a:gd name="connsiteY8" fmla="*/ 4215866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5912" h="9144000">
                <a:moveTo>
                  <a:pt x="0" y="9143998"/>
                </a:moveTo>
                <a:lnTo>
                  <a:pt x="4855912" y="9143998"/>
                </a:lnTo>
                <a:lnTo>
                  <a:pt x="4855912" y="9144000"/>
                </a:lnTo>
                <a:lnTo>
                  <a:pt x="0" y="9144000"/>
                </a:lnTo>
                <a:close/>
                <a:moveTo>
                  <a:pt x="0" y="0"/>
                </a:moveTo>
                <a:lnTo>
                  <a:pt x="4855912" y="0"/>
                </a:lnTo>
                <a:lnTo>
                  <a:pt x="4855912" y="4215866"/>
                </a:lnTo>
                <a:lnTo>
                  <a:pt x="2427956" y="2983833"/>
                </a:lnTo>
                <a:lnTo>
                  <a:pt x="0" y="4215866"/>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defRPr/>
            </a:pPr>
            <a:r>
              <a:rPr lang="el-GR" sz="1600" u="sng" dirty="0">
                <a:solidFill>
                  <a:schemeClr val="bg1"/>
                </a:solidFill>
                <a:latin typeface="Verdana" panose="020B0604030504040204" pitchFamily="34" charset="0"/>
                <a:ea typeface="Verdana" panose="020B0604030504040204" pitchFamily="34" charset="0"/>
                <a:cs typeface="Calibri Light" panose="020F0302020204030204" pitchFamily="34" charset="0"/>
              </a:rPr>
              <a:t>3. Στοχεύουμε στη πιο δίκαιη κατανομή των πόρων </a:t>
            </a:r>
          </a:p>
        </p:txBody>
      </p:sp>
      <p:sp>
        <p:nvSpPr>
          <p:cNvPr id="3" name="Τίτλος 2">
            <a:extLst>
              <a:ext uri="{FF2B5EF4-FFF2-40B4-BE49-F238E27FC236}">
                <a16:creationId xmlns:a16="http://schemas.microsoft.com/office/drawing/2014/main" xmlns="" id="{3A4C045F-260B-734E-A5FF-CCD0435BF132}"/>
              </a:ext>
            </a:extLst>
          </p:cNvPr>
          <p:cNvSpPr>
            <a:spLocks noGrp="1"/>
          </p:cNvSpPr>
          <p:nvPr>
            <p:ph type="title"/>
          </p:nvPr>
        </p:nvSpPr>
        <p:spPr/>
        <p:txBody>
          <a:bodyPr/>
          <a:lstStyle/>
          <a:p>
            <a:pPr marL="182880"/>
            <a:r>
              <a:rPr lang="el-GR" dirty="0"/>
              <a:t>Κύρια Σημεία του Προγράμματος</a:t>
            </a:r>
          </a:p>
        </p:txBody>
      </p:sp>
      <p:sp>
        <p:nvSpPr>
          <p:cNvPr id="4" name="Θέση αριθμού διαφάνειας 3">
            <a:extLst>
              <a:ext uri="{FF2B5EF4-FFF2-40B4-BE49-F238E27FC236}">
                <a16:creationId xmlns:a16="http://schemas.microsoft.com/office/drawing/2014/main" xmlns="" id="{36AA417A-E883-F14F-BD1B-0D8D8AA4994E}"/>
              </a:ext>
            </a:extLst>
          </p:cNvPr>
          <p:cNvSpPr>
            <a:spLocks noGrp="1"/>
          </p:cNvSpPr>
          <p:nvPr>
            <p:ph type="sldNum" sz="quarter" idx="10"/>
          </p:nvPr>
        </p:nvSpPr>
        <p:spPr/>
        <p:txBody>
          <a:bodyPr/>
          <a:lstStyle/>
          <a:p>
            <a:pPr>
              <a:defRPr/>
            </a:pPr>
            <a:fld id="{CEEAD2AE-396D-4C5C-8389-DAC89B90429D}" type="slidenum">
              <a:rPr lang="en-US" smtClean="0"/>
              <a:pPr>
                <a:defRPr/>
              </a:pPr>
              <a:t>9</a:t>
            </a:fld>
            <a:endParaRPr lang="en-US"/>
          </a:p>
        </p:txBody>
      </p:sp>
      <p:sp>
        <p:nvSpPr>
          <p:cNvPr id="5" name="Off-page Connector 9">
            <a:extLst>
              <a:ext uri="{FF2B5EF4-FFF2-40B4-BE49-F238E27FC236}">
                <a16:creationId xmlns:a16="http://schemas.microsoft.com/office/drawing/2014/main" xmlns="" id="{3CC20995-90F6-F84B-8D26-8E162F321FFC}"/>
              </a:ext>
            </a:extLst>
          </p:cNvPr>
          <p:cNvSpPr/>
          <p:nvPr/>
        </p:nvSpPr>
        <p:spPr>
          <a:xfrm>
            <a:off x="1838783" y="1126445"/>
            <a:ext cx="4925432" cy="2302556"/>
          </a:xfrm>
          <a:prstGeom prst="flowChartProcess">
            <a:avLst/>
          </a:prstGeom>
          <a:solidFill>
            <a:schemeClr val="accent6">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Aft>
                <a:spcPts val="600"/>
              </a:spcAft>
              <a:buFont typeface="Courier New" panose="02070309020205020404" pitchFamily="49" charset="0"/>
              <a:buChar char="o"/>
              <a:defRPr/>
            </a:pPr>
            <a:endParaRPr lang="el-G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defTabSz="414772">
              <a:buFont typeface="Courier New" panose="02070309020205020404" pitchFamily="49" charset="0"/>
              <a:buChar char="o"/>
            </a:pPr>
            <a:r>
              <a:rPr lang="el-GR" sz="1200" dirty="0">
                <a:solidFill>
                  <a:schemeClr val="bg1"/>
                </a:solidFill>
                <a:latin typeface="Verdana" panose="020B0604030504040204" pitchFamily="34" charset="0"/>
                <a:ea typeface="Verdana" panose="020B0604030504040204" pitchFamily="34" charset="0"/>
                <a:cs typeface="Verdana" panose="020B0604030504040204" pitchFamily="34" charset="0"/>
              </a:rPr>
              <a:t>Υλοποιούμε ενεργειακή αναβάθμιση σε άνω των 50.000 κατοικιών </a:t>
            </a:r>
            <a:r>
              <a:rPr lang="el-GR" sz="1100" dirty="0">
                <a:solidFill>
                  <a:schemeClr val="bg1"/>
                </a:solidFill>
                <a:latin typeface="Verdana" panose="020B0604030504040204" pitchFamily="34" charset="0"/>
                <a:ea typeface="Verdana" panose="020B0604030504040204" pitchFamily="34" charset="0"/>
                <a:cs typeface="Verdana" panose="020B0604030504040204" pitchFamily="34" charset="0"/>
              </a:rPr>
              <a:t>(το μεγαλύτερο που έχει επιτευχθεί είναι περί τα 40.000 ακίνητα)</a:t>
            </a:r>
          </a:p>
          <a:p>
            <a:pPr marL="285750" indent="-285750" algn="just" defTabSz="414772">
              <a:buFont typeface="Courier New" panose="02070309020205020404" pitchFamily="49" charset="0"/>
              <a:buChar char="o"/>
            </a:pPr>
            <a:r>
              <a:rPr lang="el-GR" sz="1200" dirty="0">
                <a:solidFill>
                  <a:schemeClr val="bg1"/>
                </a:solidFill>
                <a:latin typeface="Verdana" panose="020B0604030504040204" pitchFamily="34" charset="0"/>
                <a:ea typeface="Verdana" panose="020B0604030504040204" pitchFamily="34" charset="0"/>
                <a:cs typeface="Verdana" panose="020B0604030504040204" pitchFamily="34" charset="0"/>
              </a:rPr>
              <a:t>Εφαρμόζουμε ανώτατο Προϋπολογισμό Παρεμβάσεων από € 1,2  επένδυσης ανά εξοικονομούμενη </a:t>
            </a:r>
            <a:r>
              <a:rPr lang="en" sz="1200" dirty="0">
                <a:solidFill>
                  <a:schemeClr val="bg1"/>
                </a:solidFill>
                <a:latin typeface="Verdana" panose="020B0604030504040204" pitchFamily="34" charset="0"/>
                <a:ea typeface="Verdana" panose="020B0604030504040204" pitchFamily="34" charset="0"/>
                <a:cs typeface="Verdana" panose="020B0604030504040204" pitchFamily="34" charset="0"/>
              </a:rPr>
              <a:t>kWh </a:t>
            </a:r>
            <a:r>
              <a:rPr lang="el-GR" sz="1200" dirty="0">
                <a:solidFill>
                  <a:schemeClr val="bg1"/>
                </a:solidFill>
                <a:latin typeface="Verdana" panose="020B0604030504040204" pitchFamily="34" charset="0"/>
                <a:ea typeface="Verdana" panose="020B0604030504040204" pitchFamily="34" charset="0"/>
                <a:cs typeface="Verdana" panose="020B0604030504040204" pitchFamily="34" charset="0"/>
              </a:rPr>
              <a:t>σε € 0,9 </a:t>
            </a:r>
          </a:p>
          <a:p>
            <a:pPr marL="285750" indent="-285750" algn="just" defTabSz="414772">
              <a:buFont typeface="Courier New" panose="02070309020205020404" pitchFamily="49" charset="0"/>
              <a:buChar char="o"/>
            </a:pPr>
            <a:r>
              <a:rPr lang="el-GR" sz="1200" dirty="0">
                <a:solidFill>
                  <a:schemeClr val="bg1"/>
                </a:solidFill>
                <a:latin typeface="Verdana" panose="020B0604030504040204" pitchFamily="34" charset="0"/>
                <a:ea typeface="Verdana" panose="020B0604030504040204" pitchFamily="34" charset="0"/>
                <a:cs typeface="Verdana" panose="020B0604030504040204" pitchFamily="34" charset="0"/>
              </a:rPr>
              <a:t>Καθορίζουμε σαν  ανώτατο Προϋπολογισμό Παρεμβάσεων το γινόμενο του € 180 επί την επιφάνεια</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l-GR" sz="1200" dirty="0">
                <a:solidFill>
                  <a:schemeClr val="bg1"/>
                </a:solidFill>
                <a:latin typeface="Verdana" panose="020B0604030504040204" pitchFamily="34" charset="0"/>
                <a:ea typeface="Verdana" panose="020B0604030504040204" pitchFamily="34" charset="0"/>
                <a:cs typeface="Verdana" panose="020B0604030504040204" pitchFamily="34" charset="0"/>
              </a:rPr>
              <a:t>κυρίων χώρων (</a:t>
            </a:r>
            <a:r>
              <a:rPr lang="en" sz="1200" dirty="0">
                <a:solidFill>
                  <a:schemeClr val="bg1"/>
                </a:solidFill>
                <a:latin typeface="Verdana" panose="020B0604030504040204" pitchFamily="34" charset="0"/>
                <a:ea typeface="Verdana" panose="020B0604030504040204" pitchFamily="34" charset="0"/>
                <a:cs typeface="Verdana" panose="020B0604030504040204" pitchFamily="34" charset="0"/>
              </a:rPr>
              <a:t>m</a:t>
            </a:r>
            <a:r>
              <a:rPr lang="en" sz="12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en" sz="12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l-GR" sz="1200" dirty="0">
                <a:solidFill>
                  <a:schemeClr val="bg1"/>
                </a:solidFill>
                <a:latin typeface="Verdana" panose="020B0604030504040204" pitchFamily="34" charset="0"/>
                <a:ea typeface="Verdana" panose="020B0604030504040204" pitchFamily="34" charset="0"/>
                <a:cs typeface="Verdana" panose="020B0604030504040204" pitchFamily="34" charset="0"/>
              </a:rPr>
              <a:t>του Ε9</a:t>
            </a:r>
          </a:p>
        </p:txBody>
      </p:sp>
      <p:sp>
        <p:nvSpPr>
          <p:cNvPr id="6" name="Freeform 4">
            <a:extLst>
              <a:ext uri="{FF2B5EF4-FFF2-40B4-BE49-F238E27FC236}">
                <a16:creationId xmlns:a16="http://schemas.microsoft.com/office/drawing/2014/main" xmlns="" id="{70FEE2FB-5F0F-D440-8427-8BE5BEFEB44C}"/>
              </a:ext>
            </a:extLst>
          </p:cNvPr>
          <p:cNvSpPr/>
          <p:nvPr/>
        </p:nvSpPr>
        <p:spPr>
          <a:xfrm>
            <a:off x="1841159" y="535296"/>
            <a:ext cx="4923056" cy="1914828"/>
          </a:xfrm>
          <a:custGeom>
            <a:avLst/>
            <a:gdLst>
              <a:gd name="connsiteX0" fmla="*/ 0 w 4855912"/>
              <a:gd name="connsiteY0" fmla="*/ 9143998 h 9144000"/>
              <a:gd name="connsiteX1" fmla="*/ 4855912 w 4855912"/>
              <a:gd name="connsiteY1" fmla="*/ 9143998 h 9144000"/>
              <a:gd name="connsiteX2" fmla="*/ 4855912 w 4855912"/>
              <a:gd name="connsiteY2" fmla="*/ 9144000 h 9144000"/>
              <a:gd name="connsiteX3" fmla="*/ 0 w 4855912"/>
              <a:gd name="connsiteY3" fmla="*/ 9144000 h 9144000"/>
              <a:gd name="connsiteX4" fmla="*/ 0 w 4855912"/>
              <a:gd name="connsiteY4" fmla="*/ 0 h 9144000"/>
              <a:gd name="connsiteX5" fmla="*/ 4855912 w 4855912"/>
              <a:gd name="connsiteY5" fmla="*/ 0 h 9144000"/>
              <a:gd name="connsiteX6" fmla="*/ 4855912 w 4855912"/>
              <a:gd name="connsiteY6" fmla="*/ 4215866 h 9144000"/>
              <a:gd name="connsiteX7" fmla="*/ 2427956 w 4855912"/>
              <a:gd name="connsiteY7" fmla="*/ 2983833 h 9144000"/>
              <a:gd name="connsiteX8" fmla="*/ 0 w 4855912"/>
              <a:gd name="connsiteY8" fmla="*/ 4215866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5912" h="9144000">
                <a:moveTo>
                  <a:pt x="0" y="9143998"/>
                </a:moveTo>
                <a:lnTo>
                  <a:pt x="4855912" y="9143998"/>
                </a:lnTo>
                <a:lnTo>
                  <a:pt x="4855912" y="9144000"/>
                </a:lnTo>
                <a:lnTo>
                  <a:pt x="0" y="9144000"/>
                </a:lnTo>
                <a:close/>
                <a:moveTo>
                  <a:pt x="0" y="0"/>
                </a:moveTo>
                <a:lnTo>
                  <a:pt x="4855912" y="0"/>
                </a:lnTo>
                <a:lnTo>
                  <a:pt x="4855912" y="4215866"/>
                </a:lnTo>
                <a:lnTo>
                  <a:pt x="2427956" y="2983833"/>
                </a:lnTo>
                <a:lnTo>
                  <a:pt x="0" y="4215866"/>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defRPr/>
            </a:pPr>
            <a:r>
              <a:rPr lang="el-GR" sz="1600" u="sng" dirty="0">
                <a:solidFill>
                  <a:schemeClr val="bg1"/>
                </a:solidFill>
                <a:latin typeface="Verdana" panose="020B0604030504040204" pitchFamily="34" charset="0"/>
                <a:ea typeface="Verdana" panose="020B0604030504040204" pitchFamily="34" charset="0"/>
                <a:cs typeface="Calibri Light" panose="020F0302020204030204" pitchFamily="34" charset="0"/>
              </a:rPr>
              <a:t>1. Στοχεύουμε στη μεγιστοποίηση των ωφελούμενων από το πρόγραμμα: </a:t>
            </a:r>
          </a:p>
        </p:txBody>
      </p:sp>
      <p:sp>
        <p:nvSpPr>
          <p:cNvPr id="7" name="Off-page Connector 9">
            <a:extLst>
              <a:ext uri="{FF2B5EF4-FFF2-40B4-BE49-F238E27FC236}">
                <a16:creationId xmlns:a16="http://schemas.microsoft.com/office/drawing/2014/main" xmlns="" id="{64975999-1163-874D-839B-7C591294B092}"/>
              </a:ext>
            </a:extLst>
          </p:cNvPr>
          <p:cNvSpPr/>
          <p:nvPr/>
        </p:nvSpPr>
        <p:spPr>
          <a:xfrm>
            <a:off x="7018921" y="1126445"/>
            <a:ext cx="4925432" cy="2302556"/>
          </a:xfrm>
          <a:prstGeom prst="flowChartProcess">
            <a:avLst/>
          </a:prstGeom>
          <a:solidFill>
            <a:schemeClr val="bg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just">
              <a:spcAft>
                <a:spcPts val="600"/>
              </a:spcAft>
              <a:buFont typeface="Courier New" panose="02070309020205020404" pitchFamily="49" charset="0"/>
              <a:buChar char="o"/>
              <a:defRPr/>
            </a:pPr>
            <a:endParaRPr lang="el-G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spcAft>
                <a:spcPts val="600"/>
              </a:spcAft>
              <a:defRPr/>
            </a:pPr>
            <a:endParaRPr lang="el-G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defTabSz="414772">
              <a:buFont typeface="Courier New" panose="02070309020205020404" pitchFamily="49" charset="0"/>
              <a:buChar char="o"/>
            </a:pPr>
            <a:r>
              <a:rPr lang="el-GR" sz="1200" dirty="0">
                <a:solidFill>
                  <a:schemeClr val="bg1"/>
                </a:solidFill>
                <a:latin typeface="Verdana" panose="020B0604030504040204" pitchFamily="34" charset="0"/>
                <a:ea typeface="Verdana" panose="020B0604030504040204" pitchFamily="34" charset="0"/>
                <a:cs typeface="Verdana" panose="020B0604030504040204" pitchFamily="34" charset="0"/>
              </a:rPr>
              <a:t>Δημιουργούμε ξεχωριστό προϋπολογισμό για τα ενεργειακά ευάλωτα νοικοκυριά ύψους € 100 εκατ. για νοικοκυριά με ατομικά εισοδήματα ≤5.000 € και με οικογενειακά εισοδήματα ≤10.000 € </a:t>
            </a:r>
          </a:p>
          <a:p>
            <a:pPr marL="285750" indent="-285750" algn="just" defTabSz="414772">
              <a:buFont typeface="Courier New" panose="02070309020205020404" pitchFamily="49" charset="0"/>
              <a:buChar char="o"/>
            </a:pPr>
            <a:r>
              <a:rPr lang="el-GR" sz="1200" dirty="0">
                <a:solidFill>
                  <a:schemeClr val="bg1"/>
                </a:solidFill>
                <a:latin typeface="Verdana" panose="020B0604030504040204" pitchFamily="34" charset="0"/>
                <a:ea typeface="Verdana" panose="020B0604030504040204" pitchFamily="34" charset="0"/>
                <a:cs typeface="Verdana" panose="020B0604030504040204" pitchFamily="34" charset="0"/>
              </a:rPr>
              <a:t>Εισάγεται μηχανισμός εγγυοδοσίας για τον τραπεζικό δανεισμό των νοικοκυριών αυτών </a:t>
            </a:r>
          </a:p>
        </p:txBody>
      </p:sp>
      <p:sp>
        <p:nvSpPr>
          <p:cNvPr id="8" name="Freeform 4">
            <a:extLst>
              <a:ext uri="{FF2B5EF4-FFF2-40B4-BE49-F238E27FC236}">
                <a16:creationId xmlns:a16="http://schemas.microsoft.com/office/drawing/2014/main" xmlns="" id="{D03CB9AD-5809-5A4B-BC30-DD1F4D776791}"/>
              </a:ext>
            </a:extLst>
          </p:cNvPr>
          <p:cNvSpPr/>
          <p:nvPr/>
        </p:nvSpPr>
        <p:spPr>
          <a:xfrm>
            <a:off x="7021297" y="535296"/>
            <a:ext cx="4923056" cy="1914828"/>
          </a:xfrm>
          <a:custGeom>
            <a:avLst/>
            <a:gdLst>
              <a:gd name="connsiteX0" fmla="*/ 0 w 4855912"/>
              <a:gd name="connsiteY0" fmla="*/ 9143998 h 9144000"/>
              <a:gd name="connsiteX1" fmla="*/ 4855912 w 4855912"/>
              <a:gd name="connsiteY1" fmla="*/ 9143998 h 9144000"/>
              <a:gd name="connsiteX2" fmla="*/ 4855912 w 4855912"/>
              <a:gd name="connsiteY2" fmla="*/ 9144000 h 9144000"/>
              <a:gd name="connsiteX3" fmla="*/ 0 w 4855912"/>
              <a:gd name="connsiteY3" fmla="*/ 9144000 h 9144000"/>
              <a:gd name="connsiteX4" fmla="*/ 0 w 4855912"/>
              <a:gd name="connsiteY4" fmla="*/ 0 h 9144000"/>
              <a:gd name="connsiteX5" fmla="*/ 4855912 w 4855912"/>
              <a:gd name="connsiteY5" fmla="*/ 0 h 9144000"/>
              <a:gd name="connsiteX6" fmla="*/ 4855912 w 4855912"/>
              <a:gd name="connsiteY6" fmla="*/ 4215866 h 9144000"/>
              <a:gd name="connsiteX7" fmla="*/ 2427956 w 4855912"/>
              <a:gd name="connsiteY7" fmla="*/ 2983833 h 9144000"/>
              <a:gd name="connsiteX8" fmla="*/ 0 w 4855912"/>
              <a:gd name="connsiteY8" fmla="*/ 4215866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5912" h="9144000">
                <a:moveTo>
                  <a:pt x="0" y="9143998"/>
                </a:moveTo>
                <a:lnTo>
                  <a:pt x="4855912" y="9143998"/>
                </a:lnTo>
                <a:lnTo>
                  <a:pt x="4855912" y="9144000"/>
                </a:lnTo>
                <a:lnTo>
                  <a:pt x="0" y="9144000"/>
                </a:lnTo>
                <a:close/>
                <a:moveTo>
                  <a:pt x="0" y="0"/>
                </a:moveTo>
                <a:lnTo>
                  <a:pt x="4855912" y="0"/>
                </a:lnTo>
                <a:lnTo>
                  <a:pt x="4855912" y="4215866"/>
                </a:lnTo>
                <a:lnTo>
                  <a:pt x="2427956" y="2983833"/>
                </a:lnTo>
                <a:lnTo>
                  <a:pt x="0" y="4215866"/>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defRPr/>
            </a:pPr>
            <a:r>
              <a:rPr lang="el-GR" sz="1600" u="sng" dirty="0">
                <a:solidFill>
                  <a:schemeClr val="bg1"/>
                </a:solidFill>
                <a:latin typeface="Verdana" panose="020B0604030504040204" pitchFamily="34" charset="0"/>
                <a:ea typeface="Verdana" panose="020B0604030504040204" pitchFamily="34" charset="0"/>
                <a:cs typeface="Calibri Light" panose="020F0302020204030204" pitchFamily="34" charset="0"/>
              </a:rPr>
              <a:t>2. Στοχεύουμε στην ευνοϊκή μεταχείριση των ενεργειακά ευάλωτα νοικοκυριών</a:t>
            </a:r>
          </a:p>
        </p:txBody>
      </p:sp>
      <p:sp>
        <p:nvSpPr>
          <p:cNvPr id="11" name="Off-page Connector 9">
            <a:extLst>
              <a:ext uri="{FF2B5EF4-FFF2-40B4-BE49-F238E27FC236}">
                <a16:creationId xmlns:a16="http://schemas.microsoft.com/office/drawing/2014/main" xmlns="" id="{CF6B6240-F6AC-E440-9174-A41E4819E25E}"/>
              </a:ext>
            </a:extLst>
          </p:cNvPr>
          <p:cNvSpPr/>
          <p:nvPr/>
        </p:nvSpPr>
        <p:spPr>
          <a:xfrm>
            <a:off x="7992828" y="4055319"/>
            <a:ext cx="3951122" cy="2302556"/>
          </a:xfrm>
          <a:prstGeom prst="flowChartProcess">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just">
              <a:spcAft>
                <a:spcPts val="600"/>
              </a:spcAft>
              <a:buFont typeface="Courier New" panose="02070309020205020404" pitchFamily="49" charset="0"/>
              <a:buChar char="o"/>
              <a:defRPr/>
            </a:pPr>
            <a:endParaRPr lang="el-G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spcAft>
                <a:spcPts val="600"/>
              </a:spcAft>
              <a:defRPr/>
            </a:pPr>
            <a:endParaRPr lang="el-G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defTabSz="414772">
              <a:buFont typeface="Courier New" panose="02070309020205020404" pitchFamily="49" charset="0"/>
              <a:buChar char="o"/>
            </a:pPr>
            <a:r>
              <a:rPr lang="el-GR" sz="1200" dirty="0">
                <a:solidFill>
                  <a:schemeClr val="bg1"/>
                </a:solidFill>
                <a:latin typeface="Verdana" panose="020B0604030504040204" pitchFamily="34" charset="0"/>
                <a:ea typeface="Verdana" panose="020B0604030504040204" pitchFamily="34" charset="0"/>
                <a:cs typeface="Verdana" panose="020B0604030504040204" pitchFamily="34" charset="0"/>
              </a:rPr>
              <a:t>Η Ηλεκτρονική Ταυτότητα Κτηρίου/ Διηρημένης Ιδιοκτησίας καθίσταται υποχρεωτική</a:t>
            </a:r>
          </a:p>
        </p:txBody>
      </p:sp>
      <p:sp>
        <p:nvSpPr>
          <p:cNvPr id="12" name="Freeform 4">
            <a:extLst>
              <a:ext uri="{FF2B5EF4-FFF2-40B4-BE49-F238E27FC236}">
                <a16:creationId xmlns:a16="http://schemas.microsoft.com/office/drawing/2014/main" xmlns="" id="{439A8BB6-5FCE-5B47-8488-6A3C27D454AD}"/>
              </a:ext>
            </a:extLst>
          </p:cNvPr>
          <p:cNvSpPr/>
          <p:nvPr/>
        </p:nvSpPr>
        <p:spPr>
          <a:xfrm>
            <a:off x="7995137" y="3464170"/>
            <a:ext cx="3949215" cy="1914828"/>
          </a:xfrm>
          <a:custGeom>
            <a:avLst/>
            <a:gdLst>
              <a:gd name="connsiteX0" fmla="*/ 0 w 4855912"/>
              <a:gd name="connsiteY0" fmla="*/ 9143998 h 9144000"/>
              <a:gd name="connsiteX1" fmla="*/ 4855912 w 4855912"/>
              <a:gd name="connsiteY1" fmla="*/ 9143998 h 9144000"/>
              <a:gd name="connsiteX2" fmla="*/ 4855912 w 4855912"/>
              <a:gd name="connsiteY2" fmla="*/ 9144000 h 9144000"/>
              <a:gd name="connsiteX3" fmla="*/ 0 w 4855912"/>
              <a:gd name="connsiteY3" fmla="*/ 9144000 h 9144000"/>
              <a:gd name="connsiteX4" fmla="*/ 0 w 4855912"/>
              <a:gd name="connsiteY4" fmla="*/ 0 h 9144000"/>
              <a:gd name="connsiteX5" fmla="*/ 4855912 w 4855912"/>
              <a:gd name="connsiteY5" fmla="*/ 0 h 9144000"/>
              <a:gd name="connsiteX6" fmla="*/ 4855912 w 4855912"/>
              <a:gd name="connsiteY6" fmla="*/ 4215866 h 9144000"/>
              <a:gd name="connsiteX7" fmla="*/ 2427956 w 4855912"/>
              <a:gd name="connsiteY7" fmla="*/ 2983833 h 9144000"/>
              <a:gd name="connsiteX8" fmla="*/ 0 w 4855912"/>
              <a:gd name="connsiteY8" fmla="*/ 4215866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5912" h="9144000">
                <a:moveTo>
                  <a:pt x="0" y="9143998"/>
                </a:moveTo>
                <a:lnTo>
                  <a:pt x="4855912" y="9143998"/>
                </a:lnTo>
                <a:lnTo>
                  <a:pt x="4855912" y="9144000"/>
                </a:lnTo>
                <a:lnTo>
                  <a:pt x="0" y="9144000"/>
                </a:lnTo>
                <a:close/>
                <a:moveTo>
                  <a:pt x="0" y="0"/>
                </a:moveTo>
                <a:lnTo>
                  <a:pt x="4855912" y="0"/>
                </a:lnTo>
                <a:lnTo>
                  <a:pt x="4855912" y="4215866"/>
                </a:lnTo>
                <a:lnTo>
                  <a:pt x="2427956" y="2983833"/>
                </a:lnTo>
                <a:lnTo>
                  <a:pt x="0" y="4215866"/>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defRPr/>
            </a:pPr>
            <a:r>
              <a:rPr lang="el-GR" sz="1600" u="sng" dirty="0">
                <a:solidFill>
                  <a:schemeClr val="bg1"/>
                </a:solidFill>
                <a:latin typeface="Verdana" panose="020B0604030504040204" pitchFamily="34" charset="0"/>
                <a:ea typeface="Verdana" panose="020B0604030504040204" pitchFamily="34" charset="0"/>
                <a:cs typeface="Calibri Light" panose="020F0302020204030204" pitchFamily="34" charset="0"/>
              </a:rPr>
              <a:t>4. Στοχεύουμε στην </a:t>
            </a:r>
            <a:r>
              <a:rPr lang="el-GR" sz="1600" u="sng" dirty="0" err="1">
                <a:solidFill>
                  <a:schemeClr val="bg1"/>
                </a:solidFill>
                <a:latin typeface="Verdana" panose="020B0604030504040204" pitchFamily="34" charset="0"/>
                <a:ea typeface="Verdana" panose="020B0604030504040204" pitchFamily="34" charset="0"/>
                <a:cs typeface="Calibri Light" panose="020F0302020204030204" pitchFamily="34" charset="0"/>
              </a:rPr>
              <a:t>ψηφιοποίηση</a:t>
            </a:r>
            <a:r>
              <a:rPr lang="el-GR" sz="1600" u="sng" dirty="0">
                <a:solidFill>
                  <a:schemeClr val="bg1"/>
                </a:solidFill>
                <a:latin typeface="Verdana" panose="020B0604030504040204" pitchFamily="34" charset="0"/>
                <a:ea typeface="Verdana" panose="020B0604030504040204" pitchFamily="34" charset="0"/>
                <a:cs typeface="Calibri Light" panose="020F0302020204030204" pitchFamily="34" charset="0"/>
              </a:rPr>
              <a:t> του κράτους</a:t>
            </a:r>
          </a:p>
        </p:txBody>
      </p:sp>
    </p:spTree>
    <p:extLst>
      <p:ext uri="{BB962C8B-B14F-4D97-AF65-F5344CB8AC3E}">
        <p14:creationId xmlns:p14="http://schemas.microsoft.com/office/powerpoint/2010/main" val="165275941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3019</TotalTime>
  <Words>1969</Words>
  <Application>Microsoft Office PowerPoint</Application>
  <PresentationFormat>Προσαρμογή</PresentationFormat>
  <Paragraphs>418</Paragraphs>
  <Slides>21</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Παρουσίαση του PowerPoint</vt:lpstr>
      <vt:lpstr>1.</vt:lpstr>
      <vt:lpstr>Βασικοί Δείκτες</vt:lpstr>
      <vt:lpstr>Βασικοί Πυλώνες του προγράμματος Υλοποιούμε το πιο μεγάλο πρόγραμμα για πάνω από 50.000 κατοικίες, πιο αποτελεσματικό από ποτέ.</vt:lpstr>
      <vt:lpstr>Το νέο πρόγραμμα, με μια ματιά (σε σχέση με τα προηγούμενα 5) Σχεδιάζουμε το πιο αποτελεσματικό πρόγραμμα, αφού σε όλους τους βασικούς δείκτες ξεπερνά κάθε άλλο κύκλο που έχει υλοποιηθεί έως τώρα</vt:lpstr>
      <vt:lpstr>2.</vt:lpstr>
      <vt:lpstr>Εφαρμόζουμε νέο σύστημα υποβολής αιτήσεων και ένταξης </vt:lpstr>
      <vt:lpstr>Υλοποιούμε νέα μέθοδο προτεραιοποίησης</vt:lpstr>
      <vt:lpstr>Κύρια Σημεία του Προγράμματος</vt:lpstr>
      <vt:lpstr>3.</vt:lpstr>
      <vt:lpstr>Επιλέξιμες κατοικίες</vt:lpstr>
      <vt:lpstr>Ωφελούμενοι- Επιχορήγηση</vt:lpstr>
      <vt:lpstr>Παρουσίαση του PowerPoint</vt:lpstr>
      <vt:lpstr>Παρουσίαση του PowerPoint</vt:lpstr>
      <vt:lpstr>Παρουσίαση του PowerPoint</vt:lpstr>
      <vt:lpstr>Παρουσίαση του PowerPoint</vt:lpstr>
      <vt:lpstr>4.</vt:lpstr>
      <vt:lpstr>Επιλέξιμες παρεμβάσεις ανά τύπο κατοικίας - αίτησης</vt:lpstr>
      <vt:lpstr>Επιλέξιμες παρεμβάσεις ανά τύπο κατοικίας - αίτησης</vt:lpstr>
      <vt:lpstr>Επιλέξιμες παρεμβάσεις ανά τύπο κατοικίας - αίτησης</vt:lpstr>
      <vt:lpstr>Επιλέξιμες παρεμβάσεις ανά τύπο κατοικίας - αίτησης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Vassilis Vassios</dc:creator>
  <cp:lastModifiedBy>Achilleas Topas</cp:lastModifiedBy>
  <cp:revision>134</cp:revision>
  <dcterms:created xsi:type="dcterms:W3CDTF">2021-06-04T11:38:07Z</dcterms:created>
  <dcterms:modified xsi:type="dcterms:W3CDTF">2021-07-29T11:27:15Z</dcterms:modified>
</cp:coreProperties>
</file>